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997700" cy="9271000"/>
  <p:embeddedFontLst>
    <p:embeddedFont>
      <p:font typeface="Arial Narrow"/>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33">
          <p15:clr>
            <a:srgbClr val="000000"/>
          </p15:clr>
        </p15:guide>
        <p15:guide id="2" pos="232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33" orient="horz"/>
        <p:guide pos="232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ArialNarrow-bold.fntdata"/><Relationship Id="rId10" Type="http://schemas.openxmlformats.org/officeDocument/2006/relationships/slide" Target="slides/slide5.xml"/><Relationship Id="rId32" Type="http://schemas.openxmlformats.org/officeDocument/2006/relationships/font" Target="fonts/ArialNarrow-regular.fntdata"/><Relationship Id="rId13" Type="http://schemas.openxmlformats.org/officeDocument/2006/relationships/slide" Target="slides/slide8.xml"/><Relationship Id="rId35" Type="http://schemas.openxmlformats.org/officeDocument/2006/relationships/font" Target="fonts/ArialNarrow-boldItalic.fntdata"/><Relationship Id="rId12" Type="http://schemas.openxmlformats.org/officeDocument/2006/relationships/slide" Target="slides/slide7.xml"/><Relationship Id="rId34" Type="http://schemas.openxmlformats.org/officeDocument/2006/relationships/font" Target="fonts/ArialNarrow-italic.fntdata"/><Relationship Id="rId15" Type="http://schemas.openxmlformats.org/officeDocument/2006/relationships/slide" Target="slides/slide10.xml"/><Relationship Id="rId37" Type="http://schemas.openxmlformats.org/officeDocument/2006/relationships/font" Target="fonts/HelveticaNeue-bold.fntdata"/><Relationship Id="rId14" Type="http://schemas.openxmlformats.org/officeDocument/2006/relationships/slide" Target="slides/slide9.xml"/><Relationship Id="rId36" Type="http://schemas.openxmlformats.org/officeDocument/2006/relationships/font" Target="fonts/HelveticaNeue-regular.fntdata"/><Relationship Id="rId17" Type="http://schemas.openxmlformats.org/officeDocument/2006/relationships/slide" Target="slides/slide12.xml"/><Relationship Id="rId39" Type="http://schemas.openxmlformats.org/officeDocument/2006/relationships/font" Target="fonts/HelveticaNeue-boldItalic.fntdata"/><Relationship Id="rId16" Type="http://schemas.openxmlformats.org/officeDocument/2006/relationships/slide" Target="slides/slide11.xml"/><Relationship Id="rId38" Type="http://schemas.openxmlformats.org/officeDocument/2006/relationships/font" Target="fonts/HelveticaNeue-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2971" cy="463867"/>
          </a:xfrm>
          <a:prstGeom prst="rect">
            <a:avLst/>
          </a:prstGeom>
          <a:noFill/>
          <a:ln>
            <a:noFill/>
          </a:ln>
        </p:spPr>
        <p:txBody>
          <a:bodyPr anchorCtr="0" anchor="t" bIns="46300" lIns="92625" spcFirstLastPara="1" rIns="92625" wrap="square" tIns="463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63146" y="0"/>
            <a:ext cx="3032971" cy="463867"/>
          </a:xfrm>
          <a:prstGeom prst="rect">
            <a:avLst/>
          </a:prstGeom>
          <a:noFill/>
          <a:ln>
            <a:noFill/>
          </a:ln>
        </p:spPr>
        <p:txBody>
          <a:bodyPr anchorCtr="0" anchor="t" bIns="46300" lIns="92625" spcFirstLastPara="1" rIns="92625" wrap="square" tIns="463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48" name="Google Shape;48;p1: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49" name="Google Shape;49;p1: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 name="Google Shape;50;p1: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Welcome to Module 15, 5S.</a:t>
            </a:r>
            <a:endParaRPr/>
          </a:p>
        </p:txBody>
      </p:sp>
      <p:sp>
        <p:nvSpPr>
          <p:cNvPr id="51" name="Google Shape;51;p1: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50" name="Google Shape;150;p10: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51" name="Google Shape;151;p10: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2" name="Google Shape;152;p10: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next S is set in order. A more accurate translation may be to organize or straighten. What is left from the sort process must be organized or set in order in a places that are visible and logical within easy reach of the person in the process. At a maximum, is should take no longer than 60 second to locate anything used within the process. In addition, the organization of the workplace should be visual. Anyone who walks into the workplace should be able to determine visually if a tool or piece of equipment is missing from the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8" name="Google Shape;158;p11: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Here are some tips to help you when setting in order or straightening.</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Plan an optimum layout for the selected area.</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Physically reconfigure the area to match the planned layout.</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After reviewing the new layout, make any revisions that will improve it.</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Use floor tape to mark the new locations for all equipment, racks, production materials, etc., as well as aisles. Use visual management tools to identify the proper locations.</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Determine the best locations for tools, gauges, work aids, and other small items.</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Mark and label these locations.</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Build racks or shadow boards for frequently used items.</a:t>
            </a:r>
            <a:endParaRPr/>
          </a:p>
          <a:p>
            <a:pPr indent="-91440" lvl="0" marL="91440" marR="0" rtl="0" algn="l">
              <a:lnSpc>
                <a:spcPct val="100000"/>
              </a:lnSpc>
              <a:spcBef>
                <a:spcPts val="432"/>
              </a:spcBef>
              <a:spcAft>
                <a:spcPts val="0"/>
              </a:spcAft>
              <a:buClr>
                <a:schemeClr val="dk1"/>
              </a:buClr>
              <a:buSzPts val="1200"/>
              <a:buFont typeface="Arial"/>
              <a:buChar char="•"/>
            </a:pPr>
            <a:r>
              <a:rPr b="0" i="0" lang="en-US" sz="1200" u="none" cap="none" strike="noStrike">
                <a:solidFill>
                  <a:schemeClr val="dk1"/>
                </a:solidFill>
                <a:latin typeface="Helvetica Neue"/>
                <a:ea typeface="Helvetica Neue"/>
                <a:cs typeface="Helvetica Neue"/>
                <a:sym typeface="Helvetica Neue"/>
              </a:rPr>
              <a:t>Move items close to their points of use, and ensure that heavily used items are placed near primary work locations while less used items are placed further away.</a:t>
            </a:r>
            <a:endParaRPr b="0" i="0" sz="1200" u="none" cap="none" strike="noStrike">
              <a:solidFill>
                <a:schemeClr val="dk1"/>
              </a:solidFill>
              <a:latin typeface="Calibri"/>
              <a:ea typeface="Calibri"/>
              <a:cs typeface="Calibri"/>
              <a:sym typeface="Calibri"/>
            </a:endParaRPr>
          </a:p>
        </p:txBody>
      </p:sp>
      <p:sp>
        <p:nvSpPr>
          <p:cNvPr id="159" name="Google Shape;159;p11: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60" name="Google Shape;160;p11: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7" name="Google Shape;167;p12: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This slide shows some examples of set in order. The pre-formed cases and shadow board are excellent for set in order that is very visual. It is easy to see exactly what is required  in the workplace and it is very apparent when something is missing. If an operator from the next shift to comes to the work area they will be able to tell immediately if a tool is missing. They should be able to find and replace it before it is needed in the middle of an operation. In addition, when we get to sustain, it is very easy to gauge the conformance to the principles of 5S using this type of a solution.</a:t>
            </a:r>
            <a:endParaRPr/>
          </a:p>
        </p:txBody>
      </p:sp>
      <p:sp>
        <p:nvSpPr>
          <p:cNvPr id="168" name="Google Shape;168;p12: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69" name="Google Shape;169;p12: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91" name="Google Shape;191;p13: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92" name="Google Shape;192;p13: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 name="Google Shape;193;p13: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next S is shine or clean the equipment and work spaces. First, we sort to remove any unneeded items from the workplace. We do not want to spend the time to clean something that we plan to remove. Cleaning is not only about having a nice work environment, it is about being able to determine when a non-standard condition exist such as missing equipment, poor quality connections, excess wear, cracks, and leaks. With 5S it becomes much easier to perform a thorough inspection of the process. Faults are easier to find in a clean workplace. For example, if a work area is dirty or greasy, it may be difficult to determine if there is an oil leak on a piece of equipment. Cleanliness also is a  direct reflection on the organization in the eyes of customers, executives, and others. If an organization does not have the discipline to keep the work area clean, a customer may conclude, how can they be trusted in other business matters?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9" name="Google Shape;199;p14: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This slide outlines a very detailed procedure for cleaning the workplace.</a:t>
            </a:r>
            <a:endParaRPr/>
          </a:p>
          <a:p>
            <a:pPr indent="0" lvl="0" marL="0" marR="0" rtl="0" algn="l">
              <a:spcBef>
                <a:spcPts val="360"/>
              </a:spcBef>
              <a:spcAft>
                <a:spcPts val="0"/>
              </a:spcAft>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spcBef>
                <a:spcPts val="360"/>
              </a:spcBef>
              <a:spcAft>
                <a:spcPts val="0"/>
              </a:spcAft>
              <a:buNone/>
            </a:pPr>
            <a:r>
              <a:rPr b="0" i="0" lang="en-US" sz="1200" u="none" cap="none" strike="noStrike">
                <a:solidFill>
                  <a:schemeClr val="dk1"/>
                </a:solidFill>
                <a:latin typeface="Helvetica Neue"/>
                <a:ea typeface="Helvetica Neue"/>
                <a:cs typeface="Helvetica Neue"/>
                <a:sym typeface="Helvetica Neue"/>
              </a:rPr>
              <a:t>First, completely clean the entire area selected for 5S implementation, including floors, walls, all items and equipment etc. Completely clean all items and all equipment in the area. Tag any leaks, broken dust guards, etc. that could cause a future problem. Repair tagged items. Paint or refinish areas if necessary, and replace any broken components. Ensure that the proper cleaning tools are present to maintain the improved condition and that proper collection methods exist for work debris and trash.</a:t>
            </a:r>
            <a:endParaRPr/>
          </a:p>
          <a:p>
            <a:pPr indent="0" lvl="0" marL="0" marR="0" rtl="0" algn="l">
              <a:spcBef>
                <a:spcPts val="360"/>
              </a:spcBef>
              <a:spcAft>
                <a:spcPts val="0"/>
              </a:spcAft>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spcBef>
                <a:spcPts val="360"/>
              </a:spcBef>
              <a:spcAft>
                <a:spcPts val="0"/>
              </a:spcAft>
              <a:buNone/>
            </a:pPr>
            <a:r>
              <a:rPr b="0" i="0" lang="en-US" sz="1200" u="none" cap="none" strike="noStrike">
                <a:solidFill>
                  <a:schemeClr val="dk1"/>
                </a:solidFill>
                <a:latin typeface="Helvetica Neue"/>
                <a:ea typeface="Helvetica Neue"/>
                <a:cs typeface="Helvetica Neue"/>
                <a:sym typeface="Helvetica Neue"/>
              </a:rPr>
              <a:t>Faults are easier to find in a clean environment. Some of the things you can look for include missing equipment, poor quality connections, excess wear, cracks, leaks, and other problems.</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p15: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Here are some examples of shine from the workplace. Notice the cleanliness of the work spaces, tools, and floors.  Also notice the new paint.</a:t>
            </a:r>
            <a:endParaRPr/>
          </a:p>
        </p:txBody>
      </p:sp>
      <p:sp>
        <p:nvSpPr>
          <p:cNvPr id="214" name="Google Shape;214;p15: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215" name="Google Shape;215;p15: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6: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229" name="Google Shape;229;p16: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30" name="Google Shape;230;p16: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1" name="Google Shape;231;p16: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next S is standardize. This is where we use standardized work to establish procedures for the first three S’s. The standards will help in the next phase, sustain, and will serve as a reference for the team to internalize the 5S results.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7: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7" name="Google Shape;237;p17: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Clr>
                <a:srgbClr val="34A8CF"/>
              </a:buClr>
              <a:buSzPts val="1320"/>
              <a:buFont typeface="Arial"/>
              <a:buNone/>
            </a:pPr>
            <a:r>
              <a:rPr b="0" i="0" lang="en-US" sz="1200" u="none" cap="none" strike="noStrike">
                <a:solidFill>
                  <a:schemeClr val="dk1"/>
                </a:solidFill>
                <a:latin typeface="Helvetica Neue"/>
                <a:ea typeface="Helvetica Neue"/>
                <a:cs typeface="Helvetica Neue"/>
                <a:sym typeface="Helvetica Neue"/>
              </a:rPr>
              <a:t>In standardization, we need to decide what needs to be done on a regular basis to maintain the results obtained from the 5S effort and the frequency. Make a “Standardize” checklist that details all of the 5S results in each of the first three S’s and decide who should be responsible for each checklist. Finally, incorporate the checklists into the standard job requirements.</a:t>
            </a:r>
            <a:endParaRPr/>
          </a:p>
          <a:p>
            <a:pPr indent="0" lvl="0" marL="0" marR="0" rtl="0" algn="l">
              <a:spcBef>
                <a:spcPts val="432"/>
              </a:spcBef>
              <a:spcAft>
                <a:spcPts val="0"/>
              </a:spcAft>
              <a:buClr>
                <a:srgbClr val="34A8CF"/>
              </a:buClr>
              <a:buSzPts val="1320"/>
              <a:buFont typeface="Arial"/>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spcBef>
                <a:spcPts val="432"/>
              </a:spcBef>
              <a:spcAft>
                <a:spcPts val="0"/>
              </a:spcAft>
              <a:buClr>
                <a:srgbClr val="34A8CF"/>
              </a:buClr>
              <a:buSzPts val="1320"/>
              <a:buFont typeface="Arial"/>
              <a:buNone/>
            </a:pPr>
            <a:r>
              <a:rPr b="0" i="0" lang="en-US" sz="1200" u="none" cap="none" strike="noStrike">
                <a:solidFill>
                  <a:schemeClr val="dk1"/>
                </a:solidFill>
                <a:latin typeface="Helvetica Neue"/>
                <a:ea typeface="Helvetica Neue"/>
                <a:cs typeface="Helvetica Neue"/>
                <a:sym typeface="Helvetica Neue"/>
              </a:rPr>
              <a:t>Standardization is imperative to ensure that the gains from the 5S effort are sustained. It is also important to internalize the results until they become habitual.  Standardization can be used as a training mechanism for new employees and as a reminder for veterans.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8:notes"/>
          <p:cNvSpPr txBox="1"/>
          <p:nvPr>
            <p:ph idx="10" type="dt"/>
          </p:nvPr>
        </p:nvSpPr>
        <p:spPr>
          <a:xfrm>
            <a:off x="3963146" y="0"/>
            <a:ext cx="3032971" cy="463867"/>
          </a:xfrm>
          <a:prstGeom prst="rect">
            <a:avLst/>
          </a:prstGeom>
          <a:noFill/>
          <a:ln>
            <a:noFill/>
          </a:ln>
        </p:spPr>
        <p:txBody>
          <a:bodyPr anchorCtr="0" anchor="t" bIns="46300" lIns="92625" spcFirstLastPara="1" rIns="92625" wrap="square" tIns="463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10/20/2018</a:t>
            </a:r>
            <a:endParaRPr sz="1200">
              <a:solidFill>
                <a:schemeClr val="dk1"/>
              </a:solidFill>
              <a:latin typeface="Calibri"/>
              <a:ea typeface="Calibri"/>
              <a:cs typeface="Calibri"/>
              <a:sym typeface="Calibri"/>
            </a:endParaRPr>
          </a:p>
        </p:txBody>
      </p:sp>
      <p:sp>
        <p:nvSpPr>
          <p:cNvPr id="244" name="Google Shape;244;p18: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45" name="Google Shape;245;p18: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6" name="Google Shape;246;p18: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Here are some standard checklists from the work area that outline what needs to be done on a daily basis.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9: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260" name="Google Shape;260;p19: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61" name="Google Shape;261;p19: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2" name="Google Shape;262;p19: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final S is sustain. This is the hardest part of the process but it helps us ensure that the improvements we make are internalized and that any new actions become a habit. Sustain usually starts with some sort of audit system that remains in place until the new situation becomes commonplace. This type of discipline does not develop automatically in an organization. It must be practiced. The sustain phase of our work ensures that the discipline remains in place.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69" name="Google Shape;69;p2: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70" name="Google Shape;70;p2: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1" name="Google Shape;71;p2: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5S is a systematic method to improve and sustain workplace organization. At first glance one might suspect that 5S is only housekeeping and might dismiss the importance of 5S to an organization. However, after taking the time to understand 5S you will realize that it is as much about process productivity, efficiency, effectiveness, and waste removal as it is about housekeeping. You will also realize that 5S is one of the foundation principles of Lean thinking and is a prerequisite or first step for further continuous improvement.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0: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8" name="Google Shape;268;p20: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In sustain we will use a 5S audit sheet in each area after a 5S campaign. We need to divide areas of responsibility. Usually, supervisors and managers are responsible for regular 5S audits in which they audit each other's areas. After the audits we regularly chart and post the data from the audit system. Many times we will express the results in a radar chart with each of the 5S's on the axis of the radar chart. This chart allows us to see easily where there may be gaps in our deployment and those that need reinforcement.</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The 5S assessment form is available from the Lean website.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1: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6" name="Google Shape;276;p21: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An even more effective visual system to is display the daily results on a LCD screen. This method allows everyone in the organization to see the results and 5S performance real time, creating a bit of internal competition and peer pressure.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2: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285" name="Google Shape;285;p22: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286" name="Google Shape;286;p22: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7" name="Google Shape;287;p22: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To start a 5S campaign in a particular area, first you need to identify a leader.</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Next, you need to form an implementation team. This team should be made up of people who will be working in the specific workplace. It is important to get a good cross section of the people in the process not only to obtain the best insight, but to ensure that any changes that are implemented are well received. It is important that the team feels that they have ownership in the solution.</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The next step is to offer some overview training to the team on the 5S methodology (such as this online training) before they begin the process.</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3:notes"/>
          <p:cNvSpPr txBox="1"/>
          <p:nvPr/>
        </p:nvSpPr>
        <p:spPr>
          <a:xfrm>
            <a:off x="3963146" y="0"/>
            <a:ext cx="3032971" cy="463867"/>
          </a:xfrm>
          <a:prstGeom prst="rect">
            <a:avLst/>
          </a:prstGeom>
          <a:noFill/>
          <a:ln>
            <a:noFill/>
          </a:ln>
        </p:spPr>
        <p:txBody>
          <a:bodyPr anchorCtr="0" anchor="t" bIns="46300" lIns="92625" spcFirstLastPara="1" rIns="92625" wrap="square" tIns="463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10/20/2018</a:t>
            </a:r>
            <a:endParaRPr sz="1200">
              <a:solidFill>
                <a:schemeClr val="dk1"/>
              </a:solidFill>
              <a:latin typeface="Calibri"/>
              <a:ea typeface="Calibri"/>
              <a:cs typeface="Calibri"/>
              <a:sym typeface="Calibri"/>
            </a:endParaRPr>
          </a:p>
        </p:txBody>
      </p:sp>
      <p:sp>
        <p:nvSpPr>
          <p:cNvPr id="304" name="Google Shape;304;p23: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305" name="Google Shape;305;p23: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6" name="Google Shape;306;p23: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To begin a 5S campaign, first identify an easy project to gain a quick win and generate some confidence and enthusiasm. Make sure to empower employees to gain their support. It is a good idea to take “before” and “after” photos of the same work area so you can truly compare the differences.  You will be amazed by the change. The pictures are also a good mechanism for generating some excitement for the Lean effort.  A champion should be selected to provides guidance. Finally, it is a good idea to develop and post a “standardize” checklist from the standardize phase.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4:notes"/>
          <p:cNvSpPr txBox="1"/>
          <p:nvPr>
            <p:ph idx="10" type="dt"/>
          </p:nvPr>
        </p:nvSpPr>
        <p:spPr>
          <a:xfrm>
            <a:off x="3963146" y="0"/>
            <a:ext cx="3032971" cy="463867"/>
          </a:xfrm>
          <a:prstGeom prst="rect">
            <a:avLst/>
          </a:prstGeom>
          <a:noFill/>
          <a:ln>
            <a:noFill/>
          </a:ln>
        </p:spPr>
        <p:txBody>
          <a:bodyPr anchorCtr="0" anchor="t" bIns="46300" lIns="92625" spcFirstLastPara="1" rIns="92625" wrap="square" tIns="46300">
            <a:noAutofit/>
          </a:bodyPr>
          <a:lstStyle/>
          <a:p>
            <a:pPr indent="0" lvl="0" marL="0" marR="0" rtl="0" algn="r">
              <a:spcBef>
                <a:spcPts val="0"/>
              </a:spcBef>
              <a:spcAft>
                <a:spcPts val="0"/>
              </a:spcAft>
              <a:buNone/>
            </a:pPr>
            <a:r>
              <a:rPr lang="en-US" sz="1200">
                <a:solidFill>
                  <a:schemeClr val="dk1"/>
                </a:solidFill>
                <a:latin typeface="Calibri"/>
                <a:ea typeface="Calibri"/>
                <a:cs typeface="Calibri"/>
                <a:sym typeface="Calibri"/>
              </a:rPr>
              <a:t>10/20/2018</a:t>
            </a:r>
            <a:endParaRPr sz="1200">
              <a:solidFill>
                <a:schemeClr val="dk1"/>
              </a:solidFill>
              <a:latin typeface="Calibri"/>
              <a:ea typeface="Calibri"/>
              <a:cs typeface="Calibri"/>
              <a:sym typeface="Calibri"/>
            </a:endParaRPr>
          </a:p>
        </p:txBody>
      </p:sp>
      <p:sp>
        <p:nvSpPr>
          <p:cNvPr id="313" name="Google Shape;313;p24: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314" name="Google Shape;314;p24: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5" name="Google Shape;315;p24: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For an organization-wide deployment of 5S you should divide large locations into areas, each with a leader. The leader should develop an implementation schedule and an audit schedule.</a:t>
            </a:r>
            <a:endParaRPr/>
          </a:p>
          <a:p>
            <a:pPr indent="0" lvl="0" marL="0" marR="0" rtl="0" algn="l">
              <a:spcBef>
                <a:spcPts val="432"/>
              </a:spcBef>
              <a:spcAft>
                <a:spcPts val="0"/>
              </a:spcAft>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Next the team should perform the work to make the changes, scheduled audits of the area, and record and post the results. Enter all 5S audits into QUEST as an “Inspection-other” and attach the audit score sheet. Focus on continuous improvement and provide team recognition.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5: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2" name="Google Shape;322;p25: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Download a form for a 5S action item list and a 5S assessment form by clicking on the Attachments tab.</a:t>
            </a:r>
            <a:endParaRPr b="0" i="0" sz="1200" u="none" cap="none" strike="noStrike">
              <a:solidFill>
                <a:schemeClr val="dk1"/>
              </a:solidFill>
              <a:latin typeface="Helvetica Neue"/>
              <a:ea typeface="Helvetica Neue"/>
              <a:cs typeface="Helvetica Neue"/>
              <a:sym typeface="Helvetica Neue"/>
            </a:endParaRPr>
          </a:p>
        </p:txBody>
      </p:sp>
      <p:sp>
        <p:nvSpPr>
          <p:cNvPr id="323" name="Google Shape;323;p25: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324" name="Google Shape;324;p25: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6: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p26: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When fully implemented, the 5S process increases efficiency and organization, increases morale, and makes positive impressions on customers. Not only will employees feel better about where they work, the effect on continuous improvement can lead to less waste, better quality, and faster lead times. 5S is not only a system for housekeeping, it is an integrated approach for productivity improvement. It is a culture that increases production, improves quality, reduces cost, makes deliveries on time, improves safety and morale.</a:t>
            </a:r>
            <a:endParaRPr/>
          </a:p>
          <a:p>
            <a:pPr indent="0" lvl="0" marL="0" marR="0" rtl="0" algn="l">
              <a:lnSpc>
                <a:spcPct val="100000"/>
              </a:lnSpc>
              <a:spcBef>
                <a:spcPts val="360"/>
              </a:spcBef>
              <a:spcAft>
                <a:spcPts val="0"/>
              </a:spcAft>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360"/>
              </a:spcBef>
              <a:spcAft>
                <a:spcPts val="0"/>
              </a:spcAft>
              <a:buNone/>
            </a:pPr>
            <a:r>
              <a:rPr b="0" i="0" lang="en-US" sz="1200" u="none" cap="none" strike="noStrike">
                <a:solidFill>
                  <a:schemeClr val="dk1"/>
                </a:solidFill>
                <a:latin typeface="Helvetica Neue"/>
                <a:ea typeface="Helvetica Neue"/>
                <a:cs typeface="Helvetica Neue"/>
                <a:sym typeface="Helvetica Neue"/>
              </a:rPr>
              <a:t>5S is not a list of action items, but is an integrated concept of actions, conditions, and culture. To get the greatest success, the nature and implication of each "S" needs to be understood by each employee and should be regularly practiced. 5S and workplace organization is the first step in continuous improvement. It is critical to get everyone involved, audit on a regular basis, and monitor using visual management.</a:t>
            </a:r>
            <a:endParaRPr/>
          </a:p>
          <a:p>
            <a:pPr indent="0" lvl="0" marL="0" marR="0" rtl="0" algn="l">
              <a:lnSpc>
                <a:spcPct val="100000"/>
              </a:lnSpc>
              <a:spcBef>
                <a:spcPts val="360"/>
              </a:spcBef>
              <a:spcAft>
                <a:spcPts val="0"/>
              </a:spcAft>
              <a:buNone/>
            </a:pPr>
            <a:r>
              <a:t/>
            </a:r>
            <a:endParaRPr b="0" i="0" sz="12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360"/>
              </a:spcBef>
              <a:spcAft>
                <a:spcPts val="0"/>
              </a:spcAft>
              <a:buNone/>
            </a:pPr>
            <a:r>
              <a:rPr b="0" i="0" lang="en-US" sz="1200" u="none" cap="none" strike="noStrike">
                <a:solidFill>
                  <a:schemeClr val="dk1"/>
                </a:solidFill>
                <a:latin typeface="Helvetica Neue"/>
                <a:ea typeface="Helvetica Neue"/>
                <a:cs typeface="Helvetica Neue"/>
                <a:sym typeface="Helvetica Neue"/>
              </a:rPr>
              <a:t>This concludes</a:t>
            </a:r>
            <a:endParaRPr b="0" i="0" sz="1200" u="none" cap="none" strike="noStrike">
              <a:solidFill>
                <a:schemeClr val="dk1"/>
              </a:solidFill>
              <a:latin typeface="Helvetica Neue"/>
              <a:ea typeface="Helvetica Neue"/>
              <a:cs typeface="Helvetica Neue"/>
              <a:sym typeface="Helvetica Neue"/>
            </a:endParaRPr>
          </a:p>
        </p:txBody>
      </p:sp>
      <p:sp>
        <p:nvSpPr>
          <p:cNvPr id="332" name="Google Shape;332;p26: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333" name="Google Shape;333;p26: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79" name="Google Shape;79;p3: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80" name="Google Shape;80;p3: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 name="Google Shape;81;p3: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5S’s are actual 5 loosely translated Japanese words that provide the discipline for organizing, optimizing, and internalizing order to create a visual workplace.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89" name="Google Shape;89;p4: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90" name="Google Shape;90;p4: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 name="Google Shape;91;p4: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One of the side benefits that results in productivity improvements is the time that is saved not looking for tools, equipment, and information. Many companies have a standard that any tool must be able to be found within 60 seconds, does this exist at your current workplace?</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It creates a work environment that is always orderly and clean. If time needs to be spent preparing a workplace for a customer or executive visit then the organization has not effectively implemented 5S. The workplace should always be in tour ready condition.</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 </a:t>
            </a:r>
            <a:endParaRPr/>
          </a:p>
          <a:p>
            <a:pPr indent="0" lvl="0" marL="0" marR="0" rtl="0" algn="l">
              <a:lnSpc>
                <a:spcPct val="100000"/>
              </a:lnSpc>
              <a:spcBef>
                <a:spcPts val="432"/>
              </a:spcBef>
              <a:spcAft>
                <a:spcPts val="0"/>
              </a:spcAft>
              <a:buNone/>
            </a:pPr>
            <a:r>
              <a:rPr b="0" i="0" lang="en-US" sz="1200" u="none" cap="none" strike="noStrike">
                <a:solidFill>
                  <a:schemeClr val="dk1"/>
                </a:solidFill>
                <a:latin typeface="Helvetica Neue"/>
                <a:ea typeface="Helvetica Neue"/>
                <a:cs typeface="Helvetica Neue"/>
                <a:sym typeface="Helvetica Neue"/>
              </a:rPr>
              <a:t>A personal benefit on the soft side of the business is the positive impact on worker morale and pride that stems from a clean, orderly, and efficient workplace. Everyone likes to work in a 5S environment.</a:t>
            </a:r>
            <a:endParaRPr b="0" i="0" sz="1200" u="none" cap="none" strike="noStrike">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06" name="Google Shape;106;p5: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07" name="Google Shape;107;p5: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 name="Google Shape;108;p5:notes"/>
          <p:cNvSpPr txBox="1"/>
          <p:nvPr>
            <p:ph idx="1" type="body"/>
          </p:nvPr>
        </p:nvSpPr>
        <p:spPr>
          <a:xfrm>
            <a:off x="901652" y="4815981"/>
            <a:ext cx="5194398" cy="3503539"/>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A slogan for 5S or workplace organization is “a place for everything and everything in its place.” This includes a safe, clean, neat, arrangement of the workplace, eliminating anything that is  not required. This also includes point-of-use storage for supplies and equipment. Finally this includes organization and color coding of tools, materials, and information.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6:notes"/>
          <p:cNvSpPr txBox="1"/>
          <p:nvPr>
            <p:ph idx="11" type="ftr"/>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15" name="Google Shape;115;p6: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16" name="Google Shape;116;p6: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 name="Google Shape;117;p6: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5S’s stand for sort, set in order or organize, shine or clean, standardize, and sustain. 5S is the first step in continuous improvement and is a prerequisite for lean implementation. 5S and standardized work can help to stabilize a process and reduce the variation so that subsequent Lean tools can be used. If there is no workplace organization, it is very difficult to see the flow.  As you implement 5S, a significant amount of waste will be  eliminated from the system. We certainly want to use the tools that will give us the quickest results with minimal effort. 5S will point to “just go do it” improvement actions that do not require much analysis to uncover.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7:notes"/>
          <p:cNvSpPr txBox="1"/>
          <p:nvPr/>
        </p:nvSpPr>
        <p:spPr>
          <a:xfrm>
            <a:off x="0"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Notes Developed by Donald P. Lynch, Ph.D. - University of Michigan</a:t>
            </a:r>
            <a:endParaRPr/>
          </a:p>
        </p:txBody>
      </p:sp>
      <p:sp>
        <p:nvSpPr>
          <p:cNvPr id="124" name="Google Shape;124;p7:notes"/>
          <p:cNvSpPr txBox="1"/>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25" name="Google Shape;125;p7:notes"/>
          <p:cNvSpPr/>
          <p:nvPr>
            <p:ph idx="2" type="sldImg"/>
          </p:nvPr>
        </p:nvSpPr>
        <p:spPr>
          <a:xfrm>
            <a:off x="909638" y="615950"/>
            <a:ext cx="5178425" cy="38846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6" name="Google Shape;126;p7:notes"/>
          <p:cNvSpPr txBox="1"/>
          <p:nvPr>
            <p:ph idx="1" type="body"/>
          </p:nvPr>
        </p:nvSpPr>
        <p:spPr>
          <a:xfrm>
            <a:off x="179063" y="4564259"/>
            <a:ext cx="6639575" cy="3503538"/>
          </a:xfrm>
          <a:prstGeom prst="rect">
            <a:avLst/>
          </a:prstGeom>
          <a:noFill/>
          <a:ln>
            <a:noFill/>
          </a:ln>
        </p:spPr>
        <p:txBody>
          <a:bodyPr anchorCtr="0" anchor="t" bIns="46300" lIns="92625" spcFirstLastPara="1" rIns="92625" wrap="square" tIns="463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The first S is sort. This is where we sort what is not needed and remove it from the workplace. Most people save everything for fear that there is a small possibility that they may need it in the future. Protecting for the extreme cases causes excess clutter in the workplace. A rule of thumb is that if you do not touch a tool, piece of equipment, or information within a week of work, it does not belong in the work area. For less frequent access it can be moved to a central area. Seldom-used items can be removed completely.  When in doubt, throw it out.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2" type="sldNum"/>
          </p:nvPr>
        </p:nvSpPr>
        <p:spPr>
          <a:xfrm>
            <a:off x="3963146" y="8805550"/>
            <a:ext cx="3032971" cy="463867"/>
          </a:xfrm>
          <a:prstGeom prst="rect">
            <a:avLst/>
          </a:prstGeom>
          <a:noFill/>
          <a:ln>
            <a:noFill/>
          </a:ln>
        </p:spPr>
        <p:txBody>
          <a:bodyPr anchorCtr="0" anchor="b" bIns="46300" lIns="92625" spcFirstLastPara="1" rIns="92625" wrap="square" tIns="463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33" name="Google Shape;133;p8: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Here are some more specific guidelines for sorting a workplace. A good way to decide where to store things is to determine how often each item is used. Give, sell, or throw away items that are never used. Keep things where they will be accessible when needed but not where they take up space that could be used for something else. Depending on how often you need the items, you could store them in a distant place or store them near or in your workplace. Keep items that you use daily at the workplace or carry them with you. Sometimes we give special value to things that we decide to put in the cabinets in our workplace for future use, but usually they are not used or you can’t find them when you want to use them. </a:t>
            </a:r>
            <a:endParaRPr/>
          </a:p>
        </p:txBody>
      </p:sp>
      <p:sp>
        <p:nvSpPr>
          <p:cNvPr id="134" name="Google Shape;134;p8: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p:nvPr>
            <p:ph idx="2" type="sldImg"/>
          </p:nvPr>
        </p:nvSpPr>
        <p:spPr>
          <a:xfrm>
            <a:off x="1182688" y="696913"/>
            <a:ext cx="4632325" cy="34750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 name="Google Shape;140;p9:notes"/>
          <p:cNvSpPr txBox="1"/>
          <p:nvPr>
            <p:ph idx="1" type="body"/>
          </p:nvPr>
        </p:nvSpPr>
        <p:spPr>
          <a:xfrm>
            <a:off x="700404" y="4404359"/>
            <a:ext cx="5596892" cy="4170050"/>
          </a:xfrm>
          <a:prstGeom prst="rect">
            <a:avLst/>
          </a:prstGeom>
          <a:noFill/>
          <a:ln>
            <a:noFill/>
          </a:ln>
        </p:spPr>
        <p:txBody>
          <a:bodyPr anchorCtr="0" anchor="t" bIns="46300" lIns="92625" spcFirstLastPara="1" rIns="92625" wrap="square" tIns="46300">
            <a:noAutofit/>
          </a:bodyPr>
          <a:lstStyle/>
          <a:p>
            <a:pPr indent="0" lvl="0" marL="0" marR="0" rtl="0" algn="l">
              <a:spcBef>
                <a:spcPts val="0"/>
              </a:spcBef>
              <a:spcAft>
                <a:spcPts val="0"/>
              </a:spcAft>
              <a:buNone/>
            </a:pPr>
            <a:r>
              <a:rPr b="0" i="0" lang="en-US" sz="1200" u="none" cap="none" strike="noStrike">
                <a:solidFill>
                  <a:schemeClr val="dk1"/>
                </a:solidFill>
                <a:latin typeface="Helvetica Neue"/>
                <a:ea typeface="Helvetica Neue"/>
                <a:cs typeface="Helvetica Neue"/>
                <a:sym typeface="Helvetica Neue"/>
              </a:rPr>
              <a:t>This slide shows some pictures of employees sorting the workplace in a the middle of a 5S campaign.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Text" showMasterSp="0" type="twoObjAndTx">
  <p:cSld name="TWO_OBJECTS_AND_TEXT">
    <p:spTree>
      <p:nvGrpSpPr>
        <p:cNvPr id="41" name="Shape 41"/>
        <p:cNvGrpSpPr/>
        <p:nvPr/>
      </p:nvGrpSpPr>
      <p:grpSpPr>
        <a:xfrm>
          <a:off x="0" y="0"/>
          <a:ext cx="0" cy="0"/>
          <a:chOff x="0" y="0"/>
          <a:chExt cx="0" cy="0"/>
        </a:xfrm>
      </p:grpSpPr>
      <p:sp>
        <p:nvSpPr>
          <p:cNvPr id="42" name="Google Shape;42;p11"/>
          <p:cNvSpPr txBox="1"/>
          <p:nvPr>
            <p:ph type="title"/>
          </p:nvPr>
        </p:nvSpPr>
        <p:spPr>
          <a:xfrm>
            <a:off x="381000" y="381000"/>
            <a:ext cx="83820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43" name="Google Shape;43;p11"/>
          <p:cNvSpPr txBox="1"/>
          <p:nvPr>
            <p:ph idx="1" type="body"/>
          </p:nvPr>
        </p:nvSpPr>
        <p:spPr>
          <a:xfrm>
            <a:off x="381000" y="1676400"/>
            <a:ext cx="4114800" cy="19812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44" name="Google Shape;44;p11"/>
          <p:cNvSpPr txBox="1"/>
          <p:nvPr>
            <p:ph idx="2" type="body"/>
          </p:nvPr>
        </p:nvSpPr>
        <p:spPr>
          <a:xfrm>
            <a:off x="381000" y="3810000"/>
            <a:ext cx="4114800" cy="19812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45" name="Google Shape;45;p11"/>
          <p:cNvSpPr txBox="1"/>
          <p:nvPr>
            <p:ph idx="3" type="body"/>
          </p:nvPr>
        </p:nvSpPr>
        <p:spPr>
          <a:xfrm>
            <a:off x="4648200" y="1676400"/>
            <a:ext cx="4114800" cy="4114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15" name="Google Shape;15;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type="chart">
  <p:cSld name="CHART">
    <p:spTree>
      <p:nvGrpSpPr>
        <p:cNvPr id="16" name="Shape 16"/>
        <p:cNvGrpSpPr/>
        <p:nvPr/>
      </p:nvGrpSpPr>
      <p:grpSpPr>
        <a:xfrm>
          <a:off x="0" y="0"/>
          <a:ext cx="0" cy="0"/>
          <a:chOff x="0" y="0"/>
          <a:chExt cx="0" cy="0"/>
        </a:xfrm>
      </p:grpSpPr>
      <p:sp>
        <p:nvSpPr>
          <p:cNvPr id="17" name="Google Shape;17;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18" name="Google Shape;18;p4"/>
          <p:cNvSpPr/>
          <p:nvPr>
            <p:ph idx="2" type="chart"/>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lvl="6"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lvl="7"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lvl="8"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 name="Shape 19"/>
        <p:cNvGrpSpPr/>
        <p:nvPr/>
      </p:nvGrpSpPr>
      <p:grpSpPr>
        <a:xfrm>
          <a:off x="0" y="0"/>
          <a:ext cx="0" cy="0"/>
          <a:chOff x="0" y="0"/>
          <a:chExt cx="0" cy="0"/>
        </a:xfrm>
      </p:grpSpPr>
      <p:sp>
        <p:nvSpPr>
          <p:cNvPr id="20" name="Google Shape;2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21" name="Google Shape;2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9pPr>
          </a:lstStyle>
          <a:p/>
        </p:txBody>
      </p:sp>
      <p:sp>
        <p:nvSpPr>
          <p:cNvPr id="22" name="Google Shape;2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spcBef>
                <a:spcPts val="36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spcBef>
                <a:spcPts val="36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6pPr>
            <a:lvl7pPr indent="-342900" lvl="6" marL="32004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7pPr>
            <a:lvl8pPr indent="-342900" lvl="7" marL="36576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8pPr>
            <a:lvl9pPr indent="-342900" lvl="8" marL="4114800" marR="0" rtl="0" algn="l">
              <a:spcBef>
                <a:spcPts val="360"/>
              </a:spcBef>
              <a:spcAft>
                <a:spcPts val="0"/>
              </a:spcAft>
              <a:buClr>
                <a:schemeClr val="lt2"/>
              </a:buClr>
              <a:buSzPts val="1800"/>
              <a:buFont typeface="Arial Narrow"/>
              <a:buChar char="―"/>
              <a:defRPr b="0" i="0" sz="18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381000" y="393700"/>
            <a:ext cx="8382000" cy="7493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over Text" type="twoObjOverTx">
  <p:cSld name="TWO_OBJECTS_OVER_TEXT">
    <p:spTree>
      <p:nvGrpSpPr>
        <p:cNvPr id="26" name="Shape 26"/>
        <p:cNvGrpSpPr/>
        <p:nvPr/>
      </p:nvGrpSpPr>
      <p:grpSpPr>
        <a:xfrm>
          <a:off x="0" y="0"/>
          <a:ext cx="0" cy="0"/>
          <a:chOff x="0" y="0"/>
          <a:chExt cx="0" cy="0"/>
        </a:xfrm>
      </p:grpSpPr>
      <p:sp>
        <p:nvSpPr>
          <p:cNvPr id="27" name="Google Shape;27;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28" name="Google Shape;28;p8"/>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29" name="Google Shape;29;p8"/>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30" name="Google Shape;30;p8"/>
          <p:cNvSpPr txBox="1"/>
          <p:nvPr>
            <p:ph idx="3" type="body"/>
          </p:nvPr>
        </p:nvSpPr>
        <p:spPr>
          <a:xfrm>
            <a:off x="457200" y="3938588"/>
            <a:ext cx="8229600" cy="218757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over Content" type="txOverObj">
  <p:cSld name="TEXT_OVER_OBJECT">
    <p:spTree>
      <p:nvGrpSpPr>
        <p:cNvPr id="31" name="Shape 31"/>
        <p:cNvGrpSpPr/>
        <p:nvPr/>
      </p:nvGrpSpPr>
      <p:grpSpPr>
        <a:xfrm>
          <a:off x="0" y="0"/>
          <a:ext cx="0" cy="0"/>
          <a:chOff x="0" y="0"/>
          <a:chExt cx="0" cy="0"/>
        </a:xfrm>
      </p:grpSpPr>
      <p:sp>
        <p:nvSpPr>
          <p:cNvPr id="32" name="Google Shape;3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33" name="Google Shape;33;p9"/>
          <p:cNvSpPr txBox="1"/>
          <p:nvPr>
            <p:ph idx="1" type="body"/>
          </p:nvPr>
        </p:nvSpPr>
        <p:spPr>
          <a:xfrm>
            <a:off x="457200" y="1600200"/>
            <a:ext cx="8229600" cy="21859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34" name="Google Shape;34;p9"/>
          <p:cNvSpPr txBox="1"/>
          <p:nvPr>
            <p:ph idx="2" type="body"/>
          </p:nvPr>
        </p:nvSpPr>
        <p:spPr>
          <a:xfrm>
            <a:off x="457200" y="3938588"/>
            <a:ext cx="8229600" cy="218757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35" name="Shape 35"/>
        <p:cNvGrpSpPr/>
        <p:nvPr/>
      </p:nvGrpSpPr>
      <p:grpSpPr>
        <a:xfrm>
          <a:off x="0" y="0"/>
          <a:ext cx="0" cy="0"/>
          <a:chOff x="0" y="0"/>
          <a:chExt cx="0" cy="0"/>
        </a:xfrm>
      </p:grpSpPr>
      <p:sp>
        <p:nvSpPr>
          <p:cNvPr id="36" name="Google Shape;3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
        <p:nvSpPr>
          <p:cNvPr id="37" name="Google Shape;37;p10"/>
          <p:cNvSpPr txBox="1"/>
          <p:nvPr>
            <p:ph idx="1" type="body"/>
          </p:nvPr>
        </p:nvSpPr>
        <p:spPr>
          <a:xfrm>
            <a:off x="457200" y="1600200"/>
            <a:ext cx="4038600" cy="21859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38" name="Google Shape;38;p10"/>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39" name="Google Shape;39;p10"/>
          <p:cNvSpPr txBox="1"/>
          <p:nvPr>
            <p:ph idx="3" type="body"/>
          </p:nvPr>
        </p:nvSpPr>
        <p:spPr>
          <a:xfrm>
            <a:off x="457200" y="3938588"/>
            <a:ext cx="4038600" cy="218757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
        <p:nvSpPr>
          <p:cNvPr id="40" name="Google Shape;40;p10"/>
          <p:cNvSpPr txBox="1"/>
          <p:nvPr>
            <p:ph idx="4" type="body"/>
          </p:nvPr>
        </p:nvSpPr>
        <p:spPr>
          <a:xfrm>
            <a:off x="4648200" y="3938588"/>
            <a:ext cx="4038600" cy="218757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2"/>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lt2"/>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lt2"/>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6pPr>
            <a:lvl7pPr indent="-355600" lvl="6" marL="32004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7pPr>
            <a:lvl8pPr indent="-355600" lvl="7" marL="36576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8pPr>
            <a:lvl9pPr indent="-355600" lvl="8" marL="4114800" marR="0" rtl="0" algn="l">
              <a:spcBef>
                <a:spcPts val="400"/>
              </a:spcBef>
              <a:spcAft>
                <a:spcPts val="0"/>
              </a:spcAft>
              <a:buClr>
                <a:schemeClr val="lt2"/>
              </a:buClr>
              <a:buSzPts val="2000"/>
              <a:buFont typeface="Arial Narrow"/>
              <a:buChar char="―"/>
              <a:defRPr b="0" i="0" sz="2000" u="none" cap="none" strike="noStrike">
                <a:solidFill>
                  <a:schemeClr val="dk1"/>
                </a:solidFill>
                <a:latin typeface="Arial Narrow"/>
                <a:ea typeface="Arial Narrow"/>
                <a:cs typeface="Arial Narrow"/>
                <a:sym typeface="Arial Narrow"/>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module17s-generalBg" id="10" name="Google Shape;10;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1" name="Google Shape;11;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4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6pPr>
            <a:lvl7pPr lvl="6"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7pPr>
            <a:lvl8pPr lvl="7"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8pPr>
            <a:lvl9pPr lvl="8" marR="0" rtl="0" algn="l">
              <a:spcBef>
                <a:spcPts val="0"/>
              </a:spcBef>
              <a:spcAft>
                <a:spcPts val="0"/>
              </a:spcAft>
              <a:buSzPts val="1400"/>
              <a:buNone/>
              <a:defRPr b="0" i="0" sz="4000" u="none" cap="none" strike="noStrike">
                <a:solidFill>
                  <a:schemeClr val="lt1"/>
                </a:solidFill>
                <a:latin typeface="Arial Narrow"/>
                <a:ea typeface="Arial Narrow"/>
                <a:cs typeface="Arial Narrow"/>
                <a:sym typeface="Arial Narrow"/>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10" Type="http://schemas.openxmlformats.org/officeDocument/2006/relationships/image" Target="../media/image17.png"/><Relationship Id="rId9"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3.png"/><Relationship Id="rId7" Type="http://schemas.openxmlformats.org/officeDocument/2006/relationships/image" Target="../media/image12.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22.jpg"/><Relationship Id="rId7"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5.jpg"/><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31.jpg"/><Relationship Id="rId5" Type="http://schemas.openxmlformats.org/officeDocument/2006/relationships/image" Target="../media/image33.jpg"/><Relationship Id="rId6" Type="http://schemas.openxmlformats.org/officeDocument/2006/relationships/image" Target="../media/image32.jpg"/><Relationship Id="rId7" Type="http://schemas.openxmlformats.org/officeDocument/2006/relationships/image" Target="../media/image3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39.png"/><Relationship Id="rId5"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0.jp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jpg"/><Relationship Id="rId4" Type="http://schemas.openxmlformats.org/officeDocument/2006/relationships/image" Target="../media/image42.png"/><Relationship Id="rId5" Type="http://schemas.openxmlformats.org/officeDocument/2006/relationships/image" Target="../media/image4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jpg"/><Relationship Id="rId4"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0.jpg"/><Relationship Id="rId5" Type="http://schemas.openxmlformats.org/officeDocument/2006/relationships/image" Target="../media/image25.jpg"/><Relationship Id="rId6" Type="http://schemas.openxmlformats.org/officeDocument/2006/relationships/image" Target="../media/image29.jpg"/><Relationship Id="rId7"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descr="module15_cover_background.jpg" id="53" name="Google Shape;53;p12"/>
          <p:cNvPicPr preferRelativeResize="0"/>
          <p:nvPr/>
        </p:nvPicPr>
        <p:blipFill rotWithShape="1">
          <a:blip r:embed="rId3">
            <a:alphaModFix/>
          </a:blip>
          <a:srcRect b="0" l="0" r="0" t="0"/>
          <a:stretch/>
        </p:blipFill>
        <p:spPr>
          <a:xfrm>
            <a:off x="0" y="-1038"/>
            <a:ext cx="9144000" cy="6860077"/>
          </a:xfrm>
          <a:prstGeom prst="rect">
            <a:avLst/>
          </a:prstGeom>
          <a:noFill/>
          <a:ln>
            <a:noFill/>
          </a:ln>
        </p:spPr>
      </p:pic>
      <p:pic>
        <p:nvPicPr>
          <p:cNvPr descr="cartoon1sort.png" id="54" name="Google Shape;54;p12"/>
          <p:cNvPicPr preferRelativeResize="0"/>
          <p:nvPr/>
        </p:nvPicPr>
        <p:blipFill rotWithShape="1">
          <a:blip r:embed="rId4">
            <a:alphaModFix/>
          </a:blip>
          <a:srcRect b="0" l="-4408" r="0" t="0"/>
          <a:stretch/>
        </p:blipFill>
        <p:spPr>
          <a:xfrm>
            <a:off x="333816" y="537034"/>
            <a:ext cx="3354130" cy="2094464"/>
          </a:xfrm>
          <a:prstGeom prst="rect">
            <a:avLst/>
          </a:prstGeom>
          <a:noFill/>
          <a:ln>
            <a:noFill/>
          </a:ln>
        </p:spPr>
      </p:pic>
      <p:pic>
        <p:nvPicPr>
          <p:cNvPr descr="cartoon2Setinorder.png" id="55" name="Google Shape;55;p12"/>
          <p:cNvPicPr preferRelativeResize="0"/>
          <p:nvPr/>
        </p:nvPicPr>
        <p:blipFill rotWithShape="1">
          <a:blip r:embed="rId5">
            <a:alphaModFix/>
          </a:blip>
          <a:srcRect b="0" l="0" r="0" t="0"/>
          <a:stretch/>
        </p:blipFill>
        <p:spPr>
          <a:xfrm>
            <a:off x="3235309" y="845951"/>
            <a:ext cx="3412219" cy="2224649"/>
          </a:xfrm>
          <a:prstGeom prst="rect">
            <a:avLst/>
          </a:prstGeom>
          <a:noFill/>
          <a:ln>
            <a:noFill/>
          </a:ln>
        </p:spPr>
      </p:pic>
      <p:sp>
        <p:nvSpPr>
          <p:cNvPr id="56" name="Google Shape;56;p12"/>
          <p:cNvSpPr txBox="1"/>
          <p:nvPr/>
        </p:nvSpPr>
        <p:spPr>
          <a:xfrm>
            <a:off x="3761184" y="3269"/>
            <a:ext cx="1621631" cy="845951"/>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None/>
            </a:pPr>
            <a:r>
              <a:rPr b="1" i="0" lang="en-US" sz="4800" u="none" cap="none" strike="noStrike">
                <a:solidFill>
                  <a:srgbClr val="000099"/>
                </a:solidFill>
                <a:latin typeface="Arial"/>
                <a:ea typeface="Arial"/>
                <a:cs typeface="Arial"/>
                <a:sym typeface="Arial"/>
              </a:rPr>
              <a:t>5S</a:t>
            </a:r>
            <a:endParaRPr b="1" i="0" sz="4800" u="none" cap="none" strike="noStrike">
              <a:solidFill>
                <a:srgbClr val="000099"/>
              </a:solidFill>
              <a:latin typeface="Arial"/>
              <a:ea typeface="Arial"/>
              <a:cs typeface="Arial"/>
              <a:sym typeface="Arial"/>
            </a:endParaRPr>
          </a:p>
        </p:txBody>
      </p:sp>
      <p:pic>
        <p:nvPicPr>
          <p:cNvPr descr="cartoon4Standardize.png" id="57" name="Google Shape;57;p12"/>
          <p:cNvPicPr preferRelativeResize="0"/>
          <p:nvPr/>
        </p:nvPicPr>
        <p:blipFill rotWithShape="1">
          <a:blip r:embed="rId6">
            <a:alphaModFix/>
          </a:blip>
          <a:srcRect b="0" l="0" r="0" t="0"/>
          <a:stretch/>
        </p:blipFill>
        <p:spPr>
          <a:xfrm>
            <a:off x="3468915" y="3867525"/>
            <a:ext cx="3295650" cy="2148650"/>
          </a:xfrm>
          <a:prstGeom prst="rect">
            <a:avLst/>
          </a:prstGeom>
          <a:noFill/>
          <a:ln>
            <a:noFill/>
          </a:ln>
        </p:spPr>
      </p:pic>
      <p:pic>
        <p:nvPicPr>
          <p:cNvPr descr="Cartoon5Sustain.png" id="58" name="Google Shape;58;p12"/>
          <p:cNvPicPr preferRelativeResize="0"/>
          <p:nvPr/>
        </p:nvPicPr>
        <p:blipFill rotWithShape="1">
          <a:blip r:embed="rId7">
            <a:alphaModFix/>
          </a:blip>
          <a:srcRect b="0" l="0" r="0" t="0"/>
          <a:stretch/>
        </p:blipFill>
        <p:spPr>
          <a:xfrm>
            <a:off x="620075" y="4401400"/>
            <a:ext cx="3456326" cy="2457650"/>
          </a:xfrm>
          <a:prstGeom prst="rect">
            <a:avLst/>
          </a:prstGeom>
          <a:noFill/>
          <a:ln>
            <a:noFill/>
          </a:ln>
        </p:spPr>
      </p:pic>
      <p:pic>
        <p:nvPicPr>
          <p:cNvPr descr="cartoon3Shine.png" id="59" name="Google Shape;59;p12"/>
          <p:cNvPicPr preferRelativeResize="0"/>
          <p:nvPr/>
        </p:nvPicPr>
        <p:blipFill rotWithShape="1">
          <a:blip r:embed="rId8">
            <a:alphaModFix/>
          </a:blip>
          <a:srcRect b="0" l="0" r="0" t="0"/>
          <a:stretch/>
        </p:blipFill>
        <p:spPr>
          <a:xfrm>
            <a:off x="5351083" y="2428126"/>
            <a:ext cx="3114675" cy="2030661"/>
          </a:xfrm>
          <a:prstGeom prst="rect">
            <a:avLst/>
          </a:prstGeom>
          <a:noFill/>
          <a:ln>
            <a:noFill/>
          </a:ln>
        </p:spPr>
      </p:pic>
      <p:sp>
        <p:nvSpPr>
          <p:cNvPr id="60" name="Google Shape;60;p12"/>
          <p:cNvSpPr txBox="1"/>
          <p:nvPr/>
        </p:nvSpPr>
        <p:spPr>
          <a:xfrm>
            <a:off x="1657643" y="1963213"/>
            <a:ext cx="7038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103B68"/>
                </a:solidFill>
                <a:latin typeface="Arial"/>
                <a:ea typeface="Arial"/>
                <a:cs typeface="Arial"/>
                <a:sym typeface="Arial"/>
              </a:rPr>
              <a:t>1. Sort</a:t>
            </a:r>
            <a:endParaRPr b="1" sz="1400">
              <a:solidFill>
                <a:srgbClr val="103B68"/>
              </a:solidFill>
              <a:latin typeface="Arial"/>
              <a:ea typeface="Arial"/>
              <a:cs typeface="Arial"/>
              <a:sym typeface="Arial"/>
            </a:endParaRPr>
          </a:p>
        </p:txBody>
      </p:sp>
      <p:sp>
        <p:nvSpPr>
          <p:cNvPr id="61" name="Google Shape;61;p12"/>
          <p:cNvSpPr txBox="1"/>
          <p:nvPr/>
        </p:nvSpPr>
        <p:spPr>
          <a:xfrm>
            <a:off x="6357693" y="3843269"/>
            <a:ext cx="8049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103B68"/>
                </a:solidFill>
                <a:latin typeface="Arial"/>
                <a:ea typeface="Arial"/>
                <a:cs typeface="Arial"/>
                <a:sym typeface="Arial"/>
              </a:rPr>
              <a:t>3. Shine</a:t>
            </a:r>
            <a:endParaRPr b="1" sz="1400">
              <a:solidFill>
                <a:srgbClr val="103B68"/>
              </a:solidFill>
              <a:latin typeface="Arial"/>
              <a:ea typeface="Arial"/>
              <a:cs typeface="Arial"/>
              <a:sym typeface="Arial"/>
            </a:endParaRPr>
          </a:p>
        </p:txBody>
      </p:sp>
      <p:sp>
        <p:nvSpPr>
          <p:cNvPr id="62" name="Google Shape;62;p12"/>
          <p:cNvSpPr txBox="1"/>
          <p:nvPr/>
        </p:nvSpPr>
        <p:spPr>
          <a:xfrm>
            <a:off x="4268697" y="2429941"/>
            <a:ext cx="13305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103B68"/>
                </a:solidFill>
                <a:latin typeface="Arial"/>
                <a:ea typeface="Arial"/>
                <a:cs typeface="Arial"/>
                <a:sym typeface="Arial"/>
              </a:rPr>
              <a:t>2. Set in Order</a:t>
            </a:r>
            <a:endParaRPr b="1" sz="1400">
              <a:solidFill>
                <a:srgbClr val="103B68"/>
              </a:solidFill>
              <a:latin typeface="Arial"/>
              <a:ea typeface="Arial"/>
              <a:cs typeface="Arial"/>
              <a:sym typeface="Arial"/>
            </a:endParaRPr>
          </a:p>
        </p:txBody>
      </p:sp>
      <p:sp>
        <p:nvSpPr>
          <p:cNvPr id="63" name="Google Shape;63;p12"/>
          <p:cNvSpPr txBox="1"/>
          <p:nvPr/>
        </p:nvSpPr>
        <p:spPr>
          <a:xfrm>
            <a:off x="4410674" y="5419426"/>
            <a:ext cx="1319143"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103B68"/>
                </a:solidFill>
                <a:latin typeface="Arial"/>
                <a:ea typeface="Arial"/>
                <a:cs typeface="Arial"/>
                <a:sym typeface="Arial"/>
              </a:rPr>
              <a:t>4. Standardize</a:t>
            </a:r>
            <a:endParaRPr b="1" sz="1400">
              <a:solidFill>
                <a:srgbClr val="103B68"/>
              </a:solidFill>
              <a:latin typeface="Arial"/>
              <a:ea typeface="Arial"/>
              <a:cs typeface="Arial"/>
              <a:sym typeface="Arial"/>
            </a:endParaRPr>
          </a:p>
        </p:txBody>
      </p:sp>
      <p:sp>
        <p:nvSpPr>
          <p:cNvPr id="64" name="Google Shape;64;p12"/>
          <p:cNvSpPr txBox="1"/>
          <p:nvPr/>
        </p:nvSpPr>
        <p:spPr>
          <a:xfrm>
            <a:off x="1790399" y="6149979"/>
            <a:ext cx="952248"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103B68"/>
                </a:solidFill>
                <a:latin typeface="Arial"/>
                <a:ea typeface="Arial"/>
                <a:cs typeface="Arial"/>
                <a:sym typeface="Arial"/>
              </a:rPr>
              <a:t>5. Sustain</a:t>
            </a:r>
            <a:endParaRPr b="1" sz="1400">
              <a:solidFill>
                <a:srgbClr val="103B68"/>
              </a:solidFill>
              <a:latin typeface="Arial"/>
              <a:ea typeface="Arial"/>
              <a:cs typeface="Arial"/>
              <a:sym typeface="Arial"/>
            </a:endParaRPr>
          </a:p>
        </p:txBody>
      </p:sp>
      <p:pic>
        <p:nvPicPr>
          <p:cNvPr id="65" name="Google Shape;65;p12"/>
          <p:cNvPicPr preferRelativeResize="0"/>
          <p:nvPr/>
        </p:nvPicPr>
        <p:blipFill rotWithShape="1">
          <a:blip r:embed="rId9">
            <a:alphaModFix/>
          </a:blip>
          <a:srcRect b="0" l="0" r="0" t="7243"/>
          <a:stretch/>
        </p:blipFill>
        <p:spPr>
          <a:xfrm>
            <a:off x="1081167" y="2658733"/>
            <a:ext cx="2534136" cy="1683966"/>
          </a:xfrm>
          <a:prstGeom prst="rect">
            <a:avLst/>
          </a:prstGeom>
          <a:noFill/>
          <a:ln>
            <a:noFill/>
          </a:ln>
        </p:spPr>
      </p:pic>
      <p:pic>
        <p:nvPicPr>
          <p:cNvPr id="66" name="Google Shape;66;p12"/>
          <p:cNvPicPr preferRelativeResize="0"/>
          <p:nvPr/>
        </p:nvPicPr>
        <p:blipFill rotWithShape="1">
          <a:blip r:embed="rId10">
            <a:alphaModFix/>
          </a:blip>
          <a:srcRect b="0" l="0" r="0" t="0"/>
          <a:stretch/>
        </p:blipFill>
        <p:spPr>
          <a:xfrm>
            <a:off x="5225580" y="-1038"/>
            <a:ext cx="2140848" cy="829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idx="1" type="body"/>
          </p:nvPr>
        </p:nvSpPr>
        <p:spPr>
          <a:xfrm>
            <a:off x="3365500" y="2022475"/>
            <a:ext cx="4030663" cy="1566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2800"/>
              <a:buFont typeface="Arial"/>
              <a:buNone/>
            </a:pPr>
            <a:r>
              <a:rPr b="1" i="0" lang="en-US" sz="2800" u="none" cap="none" strike="noStrike">
                <a:solidFill>
                  <a:srgbClr val="0D485C"/>
                </a:solidFill>
                <a:latin typeface="Arial"/>
                <a:ea typeface="Arial"/>
                <a:cs typeface="Arial"/>
                <a:sym typeface="Arial"/>
              </a:rPr>
              <a:t>Set in Order</a:t>
            </a:r>
            <a:endParaRPr/>
          </a:p>
          <a:p>
            <a:pPr indent="0" lvl="0" marL="0" marR="0" rtl="0" algn="l">
              <a:spcBef>
                <a:spcPts val="440"/>
              </a:spcBef>
              <a:spcAft>
                <a:spcPts val="0"/>
              </a:spcAft>
              <a:buClr>
                <a:schemeClr val="lt2"/>
              </a:buClr>
              <a:buSzPts val="2200"/>
              <a:buFont typeface="Arial"/>
              <a:buNone/>
            </a:pPr>
            <a:r>
              <a:rPr b="0" i="0" lang="en-US" sz="2200" u="none" cap="none" strike="noStrike">
                <a:solidFill>
                  <a:schemeClr val="dk1"/>
                </a:solidFill>
                <a:latin typeface="Arial"/>
                <a:ea typeface="Arial"/>
                <a:cs typeface="Arial"/>
                <a:sym typeface="Arial"/>
              </a:rPr>
              <a:t>Make what must be kept visible and self-explanatory</a:t>
            </a:r>
            <a:endParaRPr/>
          </a:p>
        </p:txBody>
      </p:sp>
      <p:pic>
        <p:nvPicPr>
          <p:cNvPr descr="setinorderSign" id="155" name="Google Shape;155;p21"/>
          <p:cNvPicPr preferRelativeResize="0"/>
          <p:nvPr/>
        </p:nvPicPr>
        <p:blipFill rotWithShape="1">
          <a:blip r:embed="rId3">
            <a:alphaModFix/>
          </a:blip>
          <a:srcRect b="0" l="0" r="0" t="0"/>
          <a:stretch/>
        </p:blipFill>
        <p:spPr>
          <a:xfrm>
            <a:off x="587375" y="1506538"/>
            <a:ext cx="2413000" cy="219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 calcmode="lin" valueType="num">
                                      <p:cBhvr additive="base">
                                        <p:cTn dur="500"/>
                                        <p:tgtEl>
                                          <p:spTgt spid="15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 calcmode="lin" valueType="num">
                                      <p:cBhvr additive="base">
                                        <p:cTn dur="500"/>
                                        <p:tgtEl>
                                          <p:spTgt spid="15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iStock_000008600255Medium" id="162" name="Google Shape;162;p22"/>
          <p:cNvPicPr preferRelativeResize="0"/>
          <p:nvPr/>
        </p:nvPicPr>
        <p:blipFill rotWithShape="1">
          <a:blip r:embed="rId3">
            <a:alphaModFix/>
          </a:blip>
          <a:srcRect b="0" l="0" r="0" t="0"/>
          <a:stretch/>
        </p:blipFill>
        <p:spPr>
          <a:xfrm>
            <a:off x="-81025" y="1299702"/>
            <a:ext cx="3984625" cy="3981450"/>
          </a:xfrm>
          <a:prstGeom prst="rect">
            <a:avLst/>
          </a:prstGeom>
          <a:noFill/>
          <a:ln>
            <a:noFill/>
          </a:ln>
        </p:spPr>
      </p:pic>
      <p:sp>
        <p:nvSpPr>
          <p:cNvPr id="163" name="Google Shape;163;p22"/>
          <p:cNvSpPr txBox="1"/>
          <p:nvPr>
            <p:ph type="title"/>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Set in Order</a:t>
            </a:r>
            <a:r>
              <a:rPr b="0" i="0" lang="en-US" sz="3200" u="none" cap="none" strike="noStrike">
                <a:solidFill>
                  <a:schemeClr val="lt1"/>
                </a:solidFill>
                <a:latin typeface="Arial"/>
                <a:ea typeface="Arial"/>
                <a:cs typeface="Arial"/>
                <a:sym typeface="Arial"/>
              </a:rPr>
              <a:t> </a:t>
            </a:r>
            <a:r>
              <a:rPr b="1" i="0" lang="en-US" sz="3200" u="none" cap="none" strike="noStrike">
                <a:solidFill>
                  <a:srgbClr val="0D485C"/>
                </a:solidFill>
                <a:latin typeface="Arial"/>
                <a:ea typeface="Arial"/>
                <a:cs typeface="Arial"/>
                <a:sym typeface="Arial"/>
              </a:rPr>
              <a:t>Guidelines</a:t>
            </a:r>
            <a:endParaRPr/>
          </a:p>
        </p:txBody>
      </p:sp>
      <p:sp>
        <p:nvSpPr>
          <p:cNvPr id="164" name="Google Shape;164;p22"/>
          <p:cNvSpPr txBox="1"/>
          <p:nvPr>
            <p:ph idx="1" type="body"/>
          </p:nvPr>
        </p:nvSpPr>
        <p:spPr>
          <a:xfrm>
            <a:off x="3676150" y="1792069"/>
            <a:ext cx="3863521" cy="3385542"/>
          </a:xfrm>
          <a:prstGeom prst="rect">
            <a:avLst/>
          </a:prstGeom>
          <a:noFill/>
          <a:ln>
            <a:noFill/>
          </a:ln>
        </p:spPr>
        <p:txBody>
          <a:bodyPr anchorCtr="0" anchor="t" bIns="0" lIns="0" spcFirstLastPara="1" rIns="0" wrap="square" tIns="0">
            <a:noAutofit/>
          </a:bodyPr>
          <a:lstStyle/>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Optimize layout</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Physically reconfigure the area</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Review layout and revise</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Mark locations for equipment</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Assign location for tools and accessories</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Label locations  </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Build racks or shadow boards for frequently used items  </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Place heavily used items near primary work locations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descr="mod15dkbg" id="171" name="Google Shape;171;p2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72" name="Google Shape;172;p23"/>
          <p:cNvSpPr txBox="1"/>
          <p:nvPr>
            <p:ph type="title"/>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Set in Order Examples</a:t>
            </a:r>
            <a:endParaRPr/>
          </a:p>
        </p:txBody>
      </p:sp>
      <p:sp>
        <p:nvSpPr>
          <p:cNvPr id="173" name="Google Shape;173;p23"/>
          <p:cNvSpPr txBox="1"/>
          <p:nvPr/>
        </p:nvSpPr>
        <p:spPr>
          <a:xfrm>
            <a:off x="461962" y="3175391"/>
            <a:ext cx="7524569" cy="5159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D485C"/>
                </a:solidFill>
                <a:latin typeface="Arial"/>
                <a:ea typeface="Arial"/>
                <a:cs typeface="Arial"/>
                <a:sym typeface="Arial"/>
              </a:rPr>
              <a:t>After: parts have been labeled for ease of use and unneeded parts have been removed, reducing rack space by 1/3 with no parts on the floor</a:t>
            </a:r>
            <a:endParaRPr/>
          </a:p>
        </p:txBody>
      </p:sp>
      <p:pic>
        <p:nvPicPr>
          <p:cNvPr descr="SLB134.jpg" id="174" name="Google Shape;174;p23"/>
          <p:cNvPicPr preferRelativeResize="0"/>
          <p:nvPr/>
        </p:nvPicPr>
        <p:blipFill rotWithShape="1">
          <a:blip r:embed="rId4">
            <a:alphaModFix/>
          </a:blip>
          <a:srcRect b="0" l="0" r="0" t="0"/>
          <a:stretch/>
        </p:blipFill>
        <p:spPr>
          <a:xfrm>
            <a:off x="5029200" y="1225296"/>
            <a:ext cx="2955918" cy="1865376"/>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descr="SLB14a.jpg" id="175" name="Google Shape;175;p23"/>
          <p:cNvPicPr preferRelativeResize="0"/>
          <p:nvPr/>
        </p:nvPicPr>
        <p:blipFill rotWithShape="1">
          <a:blip r:embed="rId5">
            <a:alphaModFix/>
          </a:blip>
          <a:srcRect b="2475" l="1665" r="1665" t="2475"/>
          <a:stretch/>
        </p:blipFill>
        <p:spPr>
          <a:xfrm>
            <a:off x="583676" y="1222375"/>
            <a:ext cx="4206240" cy="1862138"/>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id="176" name="Google Shape;176;p23"/>
          <p:cNvPicPr preferRelativeResize="0"/>
          <p:nvPr>
            <p:ph idx="1" type="body"/>
          </p:nvPr>
        </p:nvPicPr>
        <p:blipFill rotWithShape="1">
          <a:blip r:embed="rId6">
            <a:alphaModFix/>
          </a:blip>
          <a:srcRect b="0" l="2763" r="8291" t="0"/>
          <a:stretch/>
        </p:blipFill>
        <p:spPr>
          <a:xfrm>
            <a:off x="5029199" y="3929063"/>
            <a:ext cx="2953512" cy="2157984"/>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descr="P4020322" id="177" name="Google Shape;177;p23"/>
          <p:cNvPicPr preferRelativeResize="0"/>
          <p:nvPr/>
        </p:nvPicPr>
        <p:blipFill rotWithShape="1">
          <a:blip r:embed="rId7">
            <a:alphaModFix/>
          </a:blip>
          <a:srcRect b="0" l="0" r="0" t="0"/>
          <a:stretch/>
        </p:blipFill>
        <p:spPr>
          <a:xfrm>
            <a:off x="585216" y="3932238"/>
            <a:ext cx="4208462" cy="2154237"/>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sp>
        <p:nvSpPr>
          <p:cNvPr id="178" name="Google Shape;178;p23"/>
          <p:cNvSpPr txBox="1"/>
          <p:nvPr/>
        </p:nvSpPr>
        <p:spPr>
          <a:xfrm>
            <a:off x="476022" y="6142493"/>
            <a:ext cx="632142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BFBFBF"/>
                </a:solidFill>
                <a:latin typeface="Arial"/>
                <a:ea typeface="Arial"/>
                <a:cs typeface="Arial"/>
                <a:sym typeface="Arial"/>
              </a:rPr>
              <a:t>Organize and place items in easy to reach locations to reduce retrieval time</a:t>
            </a:r>
            <a:endParaRPr/>
          </a:p>
        </p:txBody>
      </p:sp>
      <p:grpSp>
        <p:nvGrpSpPr>
          <p:cNvPr id="179" name="Google Shape;179;p23"/>
          <p:cNvGrpSpPr/>
          <p:nvPr/>
        </p:nvGrpSpPr>
        <p:grpSpPr>
          <a:xfrm>
            <a:off x="578734" y="1216025"/>
            <a:ext cx="7407979" cy="377334"/>
            <a:chOff x="578734" y="1216025"/>
            <a:chExt cx="7407979" cy="377334"/>
          </a:xfrm>
        </p:grpSpPr>
        <p:sp>
          <p:nvSpPr>
            <p:cNvPr id="180" name="Google Shape;180;p23"/>
            <p:cNvSpPr/>
            <p:nvPr/>
          </p:nvSpPr>
          <p:spPr>
            <a:xfrm>
              <a:off x="578734" y="1216025"/>
              <a:ext cx="4224760"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1" name="Google Shape;181;p23"/>
            <p:cNvSpPr txBox="1"/>
            <p:nvPr/>
          </p:nvSpPr>
          <p:spPr>
            <a:xfrm>
              <a:off x="2078383" y="1216152"/>
              <a:ext cx="116432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Before</a:t>
              </a:r>
              <a:endParaRPr/>
            </a:p>
          </p:txBody>
        </p:sp>
        <p:sp>
          <p:nvSpPr>
            <p:cNvPr id="182" name="Google Shape;182;p23"/>
            <p:cNvSpPr/>
            <p:nvPr/>
          </p:nvSpPr>
          <p:spPr>
            <a:xfrm>
              <a:off x="5031581" y="1216152"/>
              <a:ext cx="2955132"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3" name="Google Shape;183;p23"/>
            <p:cNvSpPr txBox="1"/>
            <p:nvPr/>
          </p:nvSpPr>
          <p:spPr>
            <a:xfrm>
              <a:off x="6022898" y="1227599"/>
              <a:ext cx="1000032" cy="3657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After</a:t>
              </a:r>
              <a:endParaRPr/>
            </a:p>
          </p:txBody>
        </p:sp>
      </p:grpSp>
      <p:grpSp>
        <p:nvGrpSpPr>
          <p:cNvPr id="184" name="Google Shape;184;p23"/>
          <p:cNvGrpSpPr/>
          <p:nvPr/>
        </p:nvGrpSpPr>
        <p:grpSpPr>
          <a:xfrm>
            <a:off x="575901" y="3928481"/>
            <a:ext cx="7407979" cy="377334"/>
            <a:chOff x="578734" y="1216025"/>
            <a:chExt cx="7407979" cy="377334"/>
          </a:xfrm>
        </p:grpSpPr>
        <p:sp>
          <p:nvSpPr>
            <p:cNvPr id="185" name="Google Shape;185;p23"/>
            <p:cNvSpPr/>
            <p:nvPr/>
          </p:nvSpPr>
          <p:spPr>
            <a:xfrm>
              <a:off x="578734" y="1216025"/>
              <a:ext cx="4224760"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6" name="Google Shape;186;p23"/>
            <p:cNvSpPr txBox="1"/>
            <p:nvPr/>
          </p:nvSpPr>
          <p:spPr>
            <a:xfrm>
              <a:off x="2078383" y="1216152"/>
              <a:ext cx="1164326"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Before</a:t>
              </a:r>
              <a:endParaRPr/>
            </a:p>
          </p:txBody>
        </p:sp>
        <p:sp>
          <p:nvSpPr>
            <p:cNvPr id="187" name="Google Shape;187;p23"/>
            <p:cNvSpPr/>
            <p:nvPr/>
          </p:nvSpPr>
          <p:spPr>
            <a:xfrm>
              <a:off x="5031581" y="1216152"/>
              <a:ext cx="2955132"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88" name="Google Shape;188;p23"/>
            <p:cNvSpPr txBox="1"/>
            <p:nvPr/>
          </p:nvSpPr>
          <p:spPr>
            <a:xfrm>
              <a:off x="6022898" y="1227599"/>
              <a:ext cx="1000032" cy="3657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After</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idx="1" type="body"/>
          </p:nvPr>
        </p:nvSpPr>
        <p:spPr>
          <a:xfrm>
            <a:off x="3105150" y="2232025"/>
            <a:ext cx="3197679" cy="127317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3200"/>
              <a:buFont typeface="Arial"/>
              <a:buNone/>
            </a:pPr>
            <a:r>
              <a:rPr b="1" i="0" lang="en-US" sz="3200" u="none" cap="none" strike="noStrike">
                <a:solidFill>
                  <a:srgbClr val="0D485C"/>
                </a:solidFill>
                <a:latin typeface="Arial"/>
                <a:ea typeface="Arial"/>
                <a:cs typeface="Arial"/>
                <a:sym typeface="Arial"/>
              </a:rPr>
              <a:t>Shine</a:t>
            </a:r>
            <a:endParaRPr/>
          </a:p>
          <a:p>
            <a:pPr indent="0" lvl="0" marL="0" marR="0" rtl="0" algn="l">
              <a:lnSpc>
                <a:spcPct val="90000"/>
              </a:lnSpc>
              <a:spcBef>
                <a:spcPts val="440"/>
              </a:spcBef>
              <a:spcAft>
                <a:spcPts val="0"/>
              </a:spcAft>
              <a:buClr>
                <a:schemeClr val="lt2"/>
              </a:buClr>
              <a:buSzPts val="2200"/>
              <a:buFont typeface="Arial"/>
              <a:buNone/>
            </a:pPr>
            <a:r>
              <a:rPr b="0" i="0" lang="en-US" sz="2200" u="none" cap="none" strike="noStrike">
                <a:solidFill>
                  <a:schemeClr val="dk1"/>
                </a:solidFill>
                <a:latin typeface="Arial"/>
                <a:ea typeface="Arial"/>
                <a:cs typeface="Arial"/>
                <a:sym typeface="Arial"/>
              </a:rPr>
              <a:t>Clean equipment and work spaces</a:t>
            </a:r>
            <a:endParaRPr/>
          </a:p>
        </p:txBody>
      </p:sp>
      <p:pic>
        <p:nvPicPr>
          <p:cNvPr descr="shineBroom" id="196" name="Google Shape;196;p24"/>
          <p:cNvPicPr preferRelativeResize="0"/>
          <p:nvPr/>
        </p:nvPicPr>
        <p:blipFill rotWithShape="1">
          <a:blip r:embed="rId3">
            <a:alphaModFix/>
          </a:blip>
          <a:srcRect b="0" l="0" r="0" t="0"/>
          <a:stretch/>
        </p:blipFill>
        <p:spPr>
          <a:xfrm>
            <a:off x="485775" y="1606550"/>
            <a:ext cx="2597150" cy="21637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anim calcmode="lin" valueType="num">
                                      <p:cBhvr additive="base">
                                        <p:cTn dur="500"/>
                                        <p:tgtEl>
                                          <p:spTgt spid="1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anim calcmode="lin" valueType="num">
                                      <p:cBhvr additive="base">
                                        <p:cTn dur="500"/>
                                        <p:tgtEl>
                                          <p:spTgt spid="1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descr="painter" id="201" name="Google Shape;201;p25"/>
          <p:cNvPicPr preferRelativeResize="0"/>
          <p:nvPr/>
        </p:nvPicPr>
        <p:blipFill rotWithShape="1">
          <a:blip r:embed="rId3">
            <a:alphaModFix/>
          </a:blip>
          <a:srcRect b="0" l="16258" r="0" t="0"/>
          <a:stretch/>
        </p:blipFill>
        <p:spPr>
          <a:xfrm>
            <a:off x="0" y="0"/>
            <a:ext cx="4600575" cy="6858000"/>
          </a:xfrm>
          <a:prstGeom prst="rect">
            <a:avLst/>
          </a:prstGeom>
          <a:noFill/>
          <a:ln>
            <a:noFill/>
          </a:ln>
        </p:spPr>
      </p:pic>
      <p:sp>
        <p:nvSpPr>
          <p:cNvPr id="202" name="Google Shape;202;p25"/>
          <p:cNvSpPr txBox="1"/>
          <p:nvPr>
            <p:ph type="title"/>
          </p:nvPr>
        </p:nvSpPr>
        <p:spPr>
          <a:xfrm>
            <a:off x="447675" y="557213"/>
            <a:ext cx="2411272" cy="12715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chemeClr val="dk1"/>
                </a:solidFill>
                <a:latin typeface="Arial"/>
                <a:ea typeface="Arial"/>
                <a:cs typeface="Arial"/>
                <a:sym typeface="Arial"/>
              </a:rPr>
              <a:t>Shine</a:t>
            </a:r>
            <a:br>
              <a:rPr b="1" i="0" lang="en-US" sz="3200" u="none" cap="none" strike="noStrike">
                <a:solidFill>
                  <a:schemeClr val="dk1"/>
                </a:solidFill>
                <a:latin typeface="Arial"/>
                <a:ea typeface="Arial"/>
                <a:cs typeface="Arial"/>
                <a:sym typeface="Arial"/>
              </a:rPr>
            </a:br>
            <a:r>
              <a:rPr b="1" i="0" lang="en-US" sz="3200" u="none" cap="none" strike="noStrike">
                <a:solidFill>
                  <a:schemeClr val="dk1"/>
                </a:solidFill>
                <a:latin typeface="Arial"/>
                <a:ea typeface="Arial"/>
                <a:cs typeface="Arial"/>
                <a:sym typeface="Arial"/>
              </a:rPr>
              <a:t>Guidelines</a:t>
            </a:r>
            <a:endParaRPr/>
          </a:p>
        </p:txBody>
      </p:sp>
      <p:sp>
        <p:nvSpPr>
          <p:cNvPr id="203" name="Google Shape;203;p25"/>
          <p:cNvSpPr/>
          <p:nvPr/>
        </p:nvSpPr>
        <p:spPr>
          <a:xfrm>
            <a:off x="3318779" y="454025"/>
            <a:ext cx="4453621" cy="3513782"/>
          </a:xfrm>
          <a:prstGeom prst="rect">
            <a:avLst/>
          </a:prstGeom>
          <a:noFill/>
          <a:ln>
            <a:noFill/>
          </a:ln>
        </p:spPr>
        <p:txBody>
          <a:bodyPr anchorCtr="0" anchor="t" bIns="0" lIns="0" spcFirstLastPara="1" rIns="0" wrap="square" tIns="0">
            <a:noAutofit/>
          </a:bodyPr>
          <a:lstStyle/>
          <a:p>
            <a:pPr indent="-228600" lvl="0" marL="228600" marR="0" rtl="0" algn="l">
              <a:lnSpc>
                <a:spcPct val="137500"/>
              </a:lnSpc>
              <a:spcBef>
                <a:spcPts val="0"/>
              </a:spcBef>
              <a:spcAft>
                <a:spcPts val="0"/>
              </a:spcAft>
              <a:buClr>
                <a:srgbClr val="34A8CF"/>
              </a:buClr>
              <a:buSzPts val="1760"/>
              <a:buFont typeface="Arial"/>
              <a:buChar char="»"/>
            </a:pPr>
            <a:r>
              <a:rPr b="1" lang="en-US" sz="1600">
                <a:solidFill>
                  <a:srgbClr val="103B68"/>
                </a:solidFill>
                <a:latin typeface="Arial"/>
                <a:ea typeface="Arial"/>
                <a:cs typeface="Arial"/>
                <a:sym typeface="Arial"/>
              </a:rPr>
              <a:t>Completely clean the entire area</a:t>
            </a:r>
            <a:r>
              <a:rPr lang="en-US" sz="16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selected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for 5S implementation, including floors, walls, all items and equipment</a:t>
            </a:r>
            <a:endParaRPr sz="1600">
              <a:solidFill>
                <a:schemeClr val="dk1"/>
              </a:solidFill>
              <a:latin typeface="Arial"/>
              <a:ea typeface="Arial"/>
              <a:cs typeface="Arial"/>
              <a:sym typeface="Arial"/>
            </a:endParaRPr>
          </a:p>
          <a:p>
            <a:pPr indent="-228600" lvl="0" marL="228600" marR="0" rtl="0" algn="l">
              <a:lnSpc>
                <a:spcPct val="137500"/>
              </a:lnSpc>
              <a:spcBef>
                <a:spcPts val="800"/>
              </a:spcBef>
              <a:spcAft>
                <a:spcPts val="0"/>
              </a:spcAft>
              <a:buClr>
                <a:srgbClr val="34A8CF"/>
              </a:buClr>
              <a:buSzPts val="1760"/>
              <a:buFont typeface="Arial"/>
              <a:buChar char="»"/>
            </a:pPr>
            <a:r>
              <a:rPr b="1" lang="en-US" sz="1600">
                <a:solidFill>
                  <a:srgbClr val="103B68"/>
                </a:solidFill>
                <a:latin typeface="Arial"/>
                <a:ea typeface="Arial"/>
                <a:cs typeface="Arial"/>
                <a:sym typeface="Arial"/>
              </a:rPr>
              <a:t>Tag</a:t>
            </a:r>
            <a:r>
              <a:rPr lang="en-US" sz="16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and repair leaks, broken dust guards, etc. that could cause future cleanliness problem</a:t>
            </a:r>
            <a:endParaRPr sz="1600">
              <a:solidFill>
                <a:schemeClr val="dk1"/>
              </a:solidFill>
              <a:latin typeface="Arial"/>
              <a:ea typeface="Arial"/>
              <a:cs typeface="Arial"/>
              <a:sym typeface="Arial"/>
            </a:endParaRPr>
          </a:p>
          <a:p>
            <a:pPr indent="-228600" lvl="0" marL="228600" marR="0" rtl="0" algn="l">
              <a:lnSpc>
                <a:spcPct val="137500"/>
              </a:lnSpc>
              <a:spcBef>
                <a:spcPts val="800"/>
              </a:spcBef>
              <a:spcAft>
                <a:spcPts val="0"/>
              </a:spcAft>
              <a:buClr>
                <a:srgbClr val="34A8CF"/>
              </a:buClr>
              <a:buSzPts val="1760"/>
              <a:buFont typeface="Arial"/>
              <a:buChar char="»"/>
            </a:pPr>
            <a:r>
              <a:rPr b="1" lang="en-US" sz="1600">
                <a:solidFill>
                  <a:srgbClr val="103B68"/>
                </a:solidFill>
                <a:latin typeface="Arial"/>
                <a:ea typeface="Arial"/>
                <a:cs typeface="Arial"/>
                <a:sym typeface="Arial"/>
              </a:rPr>
              <a:t>Paint or refinish</a:t>
            </a:r>
            <a:r>
              <a:rPr b="1" lang="en-US" sz="16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areas if necessary, and replace </a:t>
            </a:r>
            <a:br>
              <a:rPr lang="en-US" sz="1400">
                <a:solidFill>
                  <a:schemeClr val="dk1"/>
                </a:solidFill>
                <a:latin typeface="Arial"/>
                <a:ea typeface="Arial"/>
                <a:cs typeface="Arial"/>
                <a:sym typeface="Arial"/>
              </a:rPr>
            </a:br>
            <a:r>
              <a:rPr lang="en-US" sz="1400">
                <a:solidFill>
                  <a:schemeClr val="dk1"/>
                </a:solidFill>
                <a:latin typeface="Arial"/>
                <a:ea typeface="Arial"/>
                <a:cs typeface="Arial"/>
                <a:sym typeface="Arial"/>
              </a:rPr>
              <a:t>broken components</a:t>
            </a:r>
            <a:endParaRPr sz="1600">
              <a:solidFill>
                <a:schemeClr val="dk1"/>
              </a:solidFill>
              <a:latin typeface="Arial"/>
              <a:ea typeface="Arial"/>
              <a:cs typeface="Arial"/>
              <a:sym typeface="Arial"/>
            </a:endParaRPr>
          </a:p>
          <a:p>
            <a:pPr indent="-228600" lvl="0" marL="228600" marR="0" rtl="0" algn="l">
              <a:lnSpc>
                <a:spcPct val="137500"/>
              </a:lnSpc>
              <a:spcBef>
                <a:spcPts val="800"/>
              </a:spcBef>
              <a:spcAft>
                <a:spcPts val="0"/>
              </a:spcAft>
              <a:buClr>
                <a:srgbClr val="34A8CF"/>
              </a:buClr>
              <a:buSzPts val="1760"/>
              <a:buFont typeface="Arial"/>
              <a:buChar char="»"/>
            </a:pPr>
            <a:r>
              <a:rPr b="1" lang="en-US" sz="1600">
                <a:solidFill>
                  <a:srgbClr val="103B68"/>
                </a:solidFill>
                <a:latin typeface="Arial"/>
                <a:ea typeface="Arial"/>
                <a:cs typeface="Arial"/>
                <a:sym typeface="Arial"/>
              </a:rPr>
              <a:t>Provide proper cleaning tools </a:t>
            </a:r>
            <a:r>
              <a:rPr lang="en-US" sz="1400">
                <a:solidFill>
                  <a:schemeClr val="dk1"/>
                </a:solidFill>
                <a:latin typeface="Arial"/>
                <a:ea typeface="Arial"/>
                <a:cs typeface="Arial"/>
                <a:sym typeface="Arial"/>
              </a:rPr>
              <a:t>to maintain the improved condition</a:t>
            </a:r>
            <a:endParaRPr sz="1600">
              <a:solidFill>
                <a:schemeClr val="dk1"/>
              </a:solidFill>
              <a:latin typeface="Arial"/>
              <a:ea typeface="Arial"/>
              <a:cs typeface="Arial"/>
              <a:sym typeface="Arial"/>
            </a:endParaRPr>
          </a:p>
          <a:p>
            <a:pPr indent="-228600" lvl="0" marL="228600" marR="0" rtl="0" algn="l">
              <a:lnSpc>
                <a:spcPct val="137500"/>
              </a:lnSpc>
              <a:spcBef>
                <a:spcPts val="800"/>
              </a:spcBef>
              <a:spcAft>
                <a:spcPts val="0"/>
              </a:spcAft>
              <a:buClr>
                <a:srgbClr val="34A8CF"/>
              </a:buClr>
              <a:buSzPts val="1760"/>
              <a:buFont typeface="Arial"/>
              <a:buChar char="»"/>
            </a:pPr>
            <a:r>
              <a:rPr b="1" lang="en-US" sz="1600">
                <a:solidFill>
                  <a:srgbClr val="103B68"/>
                </a:solidFill>
                <a:latin typeface="Arial"/>
                <a:ea typeface="Arial"/>
                <a:cs typeface="Arial"/>
                <a:sym typeface="Arial"/>
              </a:rPr>
              <a:t>Ensure that proper collection </a:t>
            </a:r>
            <a:br>
              <a:rPr b="1" lang="en-US" sz="1600">
                <a:solidFill>
                  <a:srgbClr val="103B68"/>
                </a:solidFill>
                <a:latin typeface="Arial"/>
                <a:ea typeface="Arial"/>
                <a:cs typeface="Arial"/>
                <a:sym typeface="Arial"/>
              </a:rPr>
            </a:br>
            <a:r>
              <a:rPr b="1" lang="en-US" sz="1600">
                <a:solidFill>
                  <a:srgbClr val="103B68"/>
                </a:solidFill>
                <a:latin typeface="Arial"/>
                <a:ea typeface="Arial"/>
                <a:cs typeface="Arial"/>
                <a:sym typeface="Arial"/>
              </a:rPr>
              <a:t>methods exist</a:t>
            </a:r>
            <a:r>
              <a:rPr b="1" lang="en-US" sz="1600">
                <a:solidFill>
                  <a:schemeClr val="dk1"/>
                </a:solidFill>
                <a:latin typeface="Arial"/>
                <a:ea typeface="Arial"/>
                <a:cs typeface="Arial"/>
                <a:sym typeface="Arial"/>
              </a:rPr>
              <a:t> </a:t>
            </a:r>
            <a:r>
              <a:rPr lang="en-US" sz="1400">
                <a:solidFill>
                  <a:schemeClr val="dk1"/>
                </a:solidFill>
                <a:latin typeface="Arial"/>
                <a:ea typeface="Arial"/>
                <a:cs typeface="Arial"/>
                <a:sym typeface="Arial"/>
              </a:rPr>
              <a:t>for work debris and trash</a:t>
            </a:r>
            <a:endParaRPr sz="1600">
              <a:solidFill>
                <a:schemeClr val="dk1"/>
              </a:solidFill>
              <a:latin typeface="Arial"/>
              <a:ea typeface="Arial"/>
              <a:cs typeface="Arial"/>
              <a:sym typeface="Arial"/>
            </a:endParaRPr>
          </a:p>
        </p:txBody>
      </p:sp>
      <p:grpSp>
        <p:nvGrpSpPr>
          <p:cNvPr id="204" name="Google Shape;204;p25"/>
          <p:cNvGrpSpPr/>
          <p:nvPr/>
        </p:nvGrpSpPr>
        <p:grpSpPr>
          <a:xfrm>
            <a:off x="1756192" y="4293433"/>
            <a:ext cx="6425783" cy="2402642"/>
            <a:chOff x="1756192" y="4293433"/>
            <a:chExt cx="6425783" cy="2402642"/>
          </a:xfrm>
        </p:grpSpPr>
        <p:sp>
          <p:nvSpPr>
            <p:cNvPr id="205" name="Google Shape;205;p25"/>
            <p:cNvSpPr/>
            <p:nvPr/>
          </p:nvSpPr>
          <p:spPr>
            <a:xfrm>
              <a:off x="2400300" y="4400550"/>
              <a:ext cx="5781675" cy="2295525"/>
            </a:xfrm>
            <a:prstGeom prst="roundRect">
              <a:avLst>
                <a:gd fmla="val 16667" name="adj"/>
              </a:avLst>
            </a:prstGeom>
            <a:solidFill>
              <a:srgbClr val="FFFFFF">
                <a:alpha val="80000"/>
              </a:srgbClr>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6" name="Google Shape;206;p25"/>
            <p:cNvSpPr/>
            <p:nvPr/>
          </p:nvSpPr>
          <p:spPr>
            <a:xfrm>
              <a:off x="1756192" y="4293433"/>
              <a:ext cx="1783830" cy="1783830"/>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gnifyingglass" id="207" name="Google Shape;207;p25"/>
            <p:cNvPicPr preferRelativeResize="0"/>
            <p:nvPr/>
          </p:nvPicPr>
          <p:blipFill rotWithShape="1">
            <a:blip r:embed="rId4">
              <a:alphaModFix/>
            </a:blip>
            <a:srcRect b="0" l="6792" r="12449" t="8475"/>
            <a:stretch/>
          </p:blipFill>
          <p:spPr>
            <a:xfrm>
              <a:off x="2076450" y="4562475"/>
              <a:ext cx="1133475" cy="1283955"/>
            </a:xfrm>
            <a:prstGeom prst="rect">
              <a:avLst/>
            </a:prstGeom>
            <a:noFill/>
            <a:ln>
              <a:noFill/>
            </a:ln>
          </p:spPr>
        </p:pic>
        <p:sp>
          <p:nvSpPr>
            <p:cNvPr id="208" name="Google Shape;208;p25"/>
            <p:cNvSpPr txBox="1"/>
            <p:nvPr/>
          </p:nvSpPr>
          <p:spPr>
            <a:xfrm>
              <a:off x="3600451" y="4781550"/>
              <a:ext cx="451485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103B68"/>
                  </a:solidFill>
                  <a:latin typeface="Arial"/>
                  <a:ea typeface="Arial"/>
                  <a:cs typeface="Arial"/>
                  <a:sym typeface="Arial"/>
                </a:rPr>
                <a:t>Faults Are Easier to Find in a Clean Environnent</a:t>
              </a:r>
              <a:endParaRPr/>
            </a:p>
          </p:txBody>
        </p:sp>
      </p:grpSp>
      <p:sp>
        <p:nvSpPr>
          <p:cNvPr id="209" name="Google Shape;209;p25"/>
          <p:cNvSpPr txBox="1"/>
          <p:nvPr/>
        </p:nvSpPr>
        <p:spPr>
          <a:xfrm>
            <a:off x="3562350" y="5513388"/>
            <a:ext cx="2324100" cy="830997"/>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A8CF"/>
              </a:buClr>
              <a:buSzPts val="1760"/>
              <a:buFont typeface="Arial"/>
              <a:buChar char="»"/>
            </a:pPr>
            <a:r>
              <a:rPr lang="en-US" sz="1600">
                <a:solidFill>
                  <a:schemeClr val="dk1"/>
                </a:solidFill>
                <a:latin typeface="Arial"/>
                <a:ea typeface="Arial"/>
                <a:cs typeface="Arial"/>
                <a:sym typeface="Arial"/>
              </a:rPr>
              <a:t>Missing equipment</a:t>
            </a:r>
            <a:endParaRPr/>
          </a:p>
          <a:p>
            <a:pPr indent="-228600" lvl="0" marL="228600" marR="0" rtl="0" algn="l">
              <a:spcBef>
                <a:spcPts val="0"/>
              </a:spcBef>
              <a:spcAft>
                <a:spcPts val="0"/>
              </a:spcAft>
              <a:buClr>
                <a:srgbClr val="34A8CF"/>
              </a:buClr>
              <a:buSzPts val="1760"/>
              <a:buFont typeface="Arial"/>
              <a:buChar char="»"/>
            </a:pPr>
            <a:r>
              <a:rPr lang="en-US" sz="1600">
                <a:solidFill>
                  <a:schemeClr val="dk1"/>
                </a:solidFill>
                <a:latin typeface="Arial"/>
                <a:ea typeface="Arial"/>
                <a:cs typeface="Arial"/>
                <a:sym typeface="Arial"/>
              </a:rPr>
              <a:t>Poor quality connections</a:t>
            </a:r>
            <a:endParaRPr/>
          </a:p>
        </p:txBody>
      </p:sp>
      <p:sp>
        <p:nvSpPr>
          <p:cNvPr id="210" name="Google Shape;210;p25"/>
          <p:cNvSpPr txBox="1"/>
          <p:nvPr/>
        </p:nvSpPr>
        <p:spPr>
          <a:xfrm>
            <a:off x="5791200" y="5543549"/>
            <a:ext cx="1695450" cy="830997"/>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A8CF"/>
              </a:buClr>
              <a:buSzPts val="1760"/>
              <a:buFont typeface="Arial"/>
              <a:buChar char="»"/>
            </a:pPr>
            <a:r>
              <a:rPr lang="en-US" sz="1600">
                <a:solidFill>
                  <a:schemeClr val="dk1"/>
                </a:solidFill>
                <a:latin typeface="Arial"/>
                <a:ea typeface="Arial"/>
                <a:cs typeface="Arial"/>
                <a:sym typeface="Arial"/>
              </a:rPr>
              <a:t>Excess wear</a:t>
            </a:r>
            <a:endParaRPr sz="1600">
              <a:solidFill>
                <a:schemeClr val="dk1"/>
              </a:solidFill>
              <a:latin typeface="Arial"/>
              <a:ea typeface="Arial"/>
              <a:cs typeface="Arial"/>
              <a:sym typeface="Arial"/>
            </a:endParaRPr>
          </a:p>
          <a:p>
            <a:pPr indent="-228600" lvl="0" marL="228600" marR="0" rtl="0" algn="l">
              <a:spcBef>
                <a:spcPts val="0"/>
              </a:spcBef>
              <a:spcAft>
                <a:spcPts val="0"/>
              </a:spcAft>
              <a:buClr>
                <a:srgbClr val="34A8CF"/>
              </a:buClr>
              <a:buSzPts val="1760"/>
              <a:buFont typeface="Arial"/>
              <a:buChar char="»"/>
            </a:pPr>
            <a:r>
              <a:rPr lang="en-US" sz="1600">
                <a:solidFill>
                  <a:schemeClr val="dk1"/>
                </a:solidFill>
                <a:latin typeface="Arial"/>
                <a:ea typeface="Arial"/>
                <a:cs typeface="Arial"/>
                <a:sym typeface="Arial"/>
              </a:rPr>
              <a:t>Cracks</a:t>
            </a:r>
            <a:endParaRPr/>
          </a:p>
          <a:p>
            <a:pPr indent="-228600" lvl="0" marL="228600" marR="0" rtl="0" algn="l">
              <a:spcBef>
                <a:spcPts val="0"/>
              </a:spcBef>
              <a:spcAft>
                <a:spcPts val="0"/>
              </a:spcAft>
              <a:buClr>
                <a:srgbClr val="34A8CF"/>
              </a:buClr>
              <a:buSzPts val="1760"/>
              <a:buFont typeface="Arial"/>
              <a:buChar char="»"/>
            </a:pPr>
            <a:r>
              <a:rPr lang="en-US" sz="1600">
                <a:solidFill>
                  <a:schemeClr val="dk1"/>
                </a:solidFill>
                <a:latin typeface="Arial"/>
                <a:ea typeface="Arial"/>
                <a:cs typeface="Arial"/>
                <a:sym typeface="Arial"/>
              </a:rPr>
              <a:t>Leaks, etc.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0" st="0"/>
                                            </p:txEl>
                                          </p:spTgt>
                                        </p:tgtEl>
                                        <p:attrNameLst>
                                          <p:attrName>style.visibility</p:attrName>
                                        </p:attrNameLst>
                                      </p:cBhvr>
                                      <p:to>
                                        <p:strVal val="visible"/>
                                      </p:to>
                                    </p:set>
                                    <p:animEffect filter="fade" transition="in">
                                      <p:cBhvr>
                                        <p:cTn dur="1000"/>
                                        <p:tgtEl>
                                          <p:spTgt spid="2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1" st="1"/>
                                            </p:txEl>
                                          </p:spTgt>
                                        </p:tgtEl>
                                        <p:attrNameLst>
                                          <p:attrName>style.visibility</p:attrName>
                                        </p:attrNameLst>
                                      </p:cBhvr>
                                      <p:to>
                                        <p:strVal val="visible"/>
                                      </p:to>
                                    </p:set>
                                    <p:animEffect filter="fade" transition="in">
                                      <p:cBhvr>
                                        <p:cTn dur="1000"/>
                                        <p:tgtEl>
                                          <p:spTgt spid="2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2" st="2"/>
                                            </p:txEl>
                                          </p:spTgt>
                                        </p:tgtEl>
                                        <p:attrNameLst>
                                          <p:attrName>style.visibility</p:attrName>
                                        </p:attrNameLst>
                                      </p:cBhvr>
                                      <p:to>
                                        <p:strVal val="visible"/>
                                      </p:to>
                                    </p:set>
                                    <p:animEffect filter="fade" transition="in">
                                      <p:cBhvr>
                                        <p:cTn dur="1000"/>
                                        <p:tgtEl>
                                          <p:spTgt spid="2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3" st="3"/>
                                            </p:txEl>
                                          </p:spTgt>
                                        </p:tgtEl>
                                        <p:attrNameLst>
                                          <p:attrName>style.visibility</p:attrName>
                                        </p:attrNameLst>
                                      </p:cBhvr>
                                      <p:to>
                                        <p:strVal val="visible"/>
                                      </p:to>
                                    </p:set>
                                    <p:animEffect filter="fade" transition="in">
                                      <p:cBhvr>
                                        <p:cTn dur="1000"/>
                                        <p:tgtEl>
                                          <p:spTgt spid="2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xEl>
                                              <p:pRg end="4" st="4"/>
                                            </p:txEl>
                                          </p:spTgt>
                                        </p:tgtEl>
                                        <p:attrNameLst>
                                          <p:attrName>style.visibility</p:attrName>
                                        </p:attrNameLst>
                                      </p:cBhvr>
                                      <p:to>
                                        <p:strVal val="visible"/>
                                      </p:to>
                                    </p:set>
                                    <p:animEffect filter="fade" transition="in">
                                      <p:cBhvr>
                                        <p:cTn dur="1000"/>
                                        <p:tgtEl>
                                          <p:spTgt spid="2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Effect filter="fade" transition="in">
                                      <p:cBhvr>
                                        <p:cTn dur="1000"/>
                                        <p:tgtEl>
                                          <p:spTgt spid="2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xEl>
                                              <p:pRg end="1" st="1"/>
                                            </p:txEl>
                                          </p:spTgt>
                                        </p:tgtEl>
                                        <p:attrNameLst>
                                          <p:attrName>style.visibility</p:attrName>
                                        </p:attrNameLst>
                                      </p:cBhvr>
                                      <p:to>
                                        <p:strVal val="visible"/>
                                      </p:to>
                                    </p:set>
                                    <p:animEffect filter="fade" transition="in">
                                      <p:cBhvr>
                                        <p:cTn dur="1000"/>
                                        <p:tgtEl>
                                          <p:spTgt spid="2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mod15dkbg" id="217" name="Google Shape;217;p26"/>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18" name="Google Shape;218;p26"/>
          <p:cNvSpPr txBox="1"/>
          <p:nvPr>
            <p:ph type="title"/>
          </p:nvPr>
        </p:nvSpPr>
        <p:spPr>
          <a:xfrm>
            <a:off x="447675" y="557213"/>
            <a:ext cx="8229600" cy="649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Shine Examples </a:t>
            </a:r>
            <a:endParaRPr/>
          </a:p>
        </p:txBody>
      </p:sp>
      <p:pic>
        <p:nvPicPr>
          <p:cNvPr descr="C:\Users\Sheryl\Documents\Post BackUp docs\SLB Files\SLB Photos to Library\SLB65.jpg" id="219" name="Google Shape;219;p26"/>
          <p:cNvPicPr preferRelativeResize="0"/>
          <p:nvPr/>
        </p:nvPicPr>
        <p:blipFill rotWithShape="1">
          <a:blip r:embed="rId4">
            <a:alphaModFix/>
          </a:blip>
          <a:srcRect b="1904" l="1411" r="1411" t="1903"/>
          <a:stretch/>
        </p:blipFill>
        <p:spPr>
          <a:xfrm>
            <a:off x="528638" y="1685118"/>
            <a:ext cx="2805112" cy="2056620"/>
          </a:xfrm>
          <a:prstGeom prst="rect">
            <a:avLst/>
          </a:prstGeom>
          <a:noFill/>
          <a:ln cap="flat" cmpd="sng" w="12700">
            <a:solidFill>
              <a:srgbClr val="BBE0E3"/>
            </a:solidFill>
            <a:prstDash val="solid"/>
            <a:miter lim="800000"/>
            <a:headEnd len="sm" w="sm" type="none"/>
            <a:tailEnd len="sm" w="sm" type="none"/>
          </a:ln>
        </p:spPr>
      </p:pic>
      <p:pic>
        <p:nvPicPr>
          <p:cNvPr descr="after work area.jpg" id="220" name="Google Shape;220;p26"/>
          <p:cNvPicPr preferRelativeResize="0"/>
          <p:nvPr/>
        </p:nvPicPr>
        <p:blipFill rotWithShape="1">
          <a:blip r:embed="rId5">
            <a:alphaModFix/>
          </a:blip>
          <a:srcRect b="0" l="0" r="0" t="0"/>
          <a:stretch/>
        </p:blipFill>
        <p:spPr>
          <a:xfrm>
            <a:off x="3502026" y="1685925"/>
            <a:ext cx="2813274" cy="2057400"/>
          </a:xfrm>
          <a:prstGeom prst="rect">
            <a:avLst/>
          </a:prstGeom>
          <a:noFill/>
          <a:ln cap="flat" cmpd="sng" w="12700">
            <a:solidFill>
              <a:srgbClr val="BBE0E3"/>
            </a:solidFill>
            <a:prstDash val="solid"/>
            <a:miter lim="800000"/>
            <a:headEnd len="sm" w="sm" type="none"/>
            <a:tailEnd len="sm" w="sm" type="none"/>
          </a:ln>
        </p:spPr>
      </p:pic>
      <p:pic>
        <p:nvPicPr>
          <p:cNvPr descr="IMG_2058" id="221" name="Google Shape;221;p26"/>
          <p:cNvPicPr preferRelativeResize="0"/>
          <p:nvPr/>
        </p:nvPicPr>
        <p:blipFill rotWithShape="1">
          <a:blip r:embed="rId6">
            <a:alphaModFix/>
          </a:blip>
          <a:srcRect b="0" l="0" r="0" t="0"/>
          <a:stretch/>
        </p:blipFill>
        <p:spPr>
          <a:xfrm>
            <a:off x="530352" y="3921821"/>
            <a:ext cx="2810097" cy="2125674"/>
          </a:xfrm>
          <a:prstGeom prst="rect">
            <a:avLst/>
          </a:prstGeom>
          <a:noFill/>
          <a:ln cap="flat" cmpd="sng" w="12700">
            <a:solidFill>
              <a:srgbClr val="BBE0E3"/>
            </a:solidFill>
            <a:prstDash val="solid"/>
            <a:miter lim="800000"/>
            <a:headEnd len="sm" w="sm" type="none"/>
            <a:tailEnd len="sm" w="sm" type="none"/>
          </a:ln>
        </p:spPr>
      </p:pic>
      <p:pic>
        <p:nvPicPr>
          <p:cNvPr descr="IMG_2072" id="222" name="Google Shape;222;p26"/>
          <p:cNvPicPr preferRelativeResize="0"/>
          <p:nvPr/>
        </p:nvPicPr>
        <p:blipFill rotWithShape="1">
          <a:blip r:embed="rId7">
            <a:alphaModFix/>
          </a:blip>
          <a:srcRect b="0" l="0" r="0" t="0"/>
          <a:stretch/>
        </p:blipFill>
        <p:spPr>
          <a:xfrm>
            <a:off x="3502152" y="3922775"/>
            <a:ext cx="2816352" cy="2130552"/>
          </a:xfrm>
          <a:prstGeom prst="rect">
            <a:avLst/>
          </a:prstGeom>
          <a:noFill/>
          <a:ln cap="flat" cmpd="sng" w="12700">
            <a:solidFill>
              <a:srgbClr val="BBE0E3"/>
            </a:solidFill>
            <a:prstDash val="solid"/>
            <a:miter lim="800000"/>
            <a:headEnd len="sm" w="sm" type="none"/>
            <a:tailEnd len="sm" w="sm" type="none"/>
          </a:ln>
        </p:spPr>
      </p:pic>
      <p:sp>
        <p:nvSpPr>
          <p:cNvPr id="223" name="Google Shape;223;p26"/>
          <p:cNvSpPr/>
          <p:nvPr/>
        </p:nvSpPr>
        <p:spPr>
          <a:xfrm>
            <a:off x="1203744" y="1239175"/>
            <a:ext cx="1504709"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26"/>
          <p:cNvSpPr txBox="1"/>
          <p:nvPr/>
        </p:nvSpPr>
        <p:spPr>
          <a:xfrm>
            <a:off x="1360733" y="1247113"/>
            <a:ext cx="1164327" cy="3749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Before</a:t>
            </a:r>
            <a:endParaRPr/>
          </a:p>
        </p:txBody>
      </p:sp>
      <p:sp>
        <p:nvSpPr>
          <p:cNvPr id="225" name="Google Shape;225;p26"/>
          <p:cNvSpPr/>
          <p:nvPr/>
        </p:nvSpPr>
        <p:spPr>
          <a:xfrm>
            <a:off x="4110893" y="1241103"/>
            <a:ext cx="1504709" cy="368300"/>
          </a:xfrm>
          <a:prstGeom prst="rect">
            <a:avLst/>
          </a:prstGeom>
          <a:solidFill>
            <a:srgbClr val="BBE0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6" name="Google Shape;226;p26"/>
          <p:cNvSpPr txBox="1"/>
          <p:nvPr/>
        </p:nvSpPr>
        <p:spPr>
          <a:xfrm>
            <a:off x="4367673" y="1243584"/>
            <a:ext cx="1000032" cy="37639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103B68"/>
                </a:solidFill>
                <a:latin typeface="Arial"/>
                <a:ea typeface="Arial"/>
                <a:cs typeface="Arial"/>
                <a:sym typeface="Arial"/>
              </a:rPr>
              <a:t>After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idx="1" type="body"/>
          </p:nvPr>
        </p:nvSpPr>
        <p:spPr>
          <a:xfrm>
            <a:off x="3155043" y="1848757"/>
            <a:ext cx="4138613" cy="220983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3200"/>
              <a:buFont typeface="Arial"/>
              <a:buNone/>
            </a:pPr>
            <a:r>
              <a:rPr b="1" i="0" lang="en-US" sz="3200" u="none" cap="none" strike="noStrike">
                <a:solidFill>
                  <a:srgbClr val="0D485C"/>
                </a:solidFill>
                <a:latin typeface="Arial"/>
                <a:ea typeface="Arial"/>
                <a:cs typeface="Arial"/>
                <a:sym typeface="Arial"/>
              </a:rPr>
              <a:t>Standardize</a:t>
            </a:r>
            <a:endParaRPr/>
          </a:p>
          <a:p>
            <a:pPr indent="0" lvl="0" marL="0" marR="0" rtl="0" algn="l">
              <a:spcBef>
                <a:spcPts val="440"/>
              </a:spcBef>
              <a:spcAft>
                <a:spcPts val="0"/>
              </a:spcAft>
              <a:buClr>
                <a:schemeClr val="lt2"/>
              </a:buClr>
              <a:buSzPts val="2200"/>
              <a:buFont typeface="Arial"/>
              <a:buNone/>
            </a:pPr>
            <a:r>
              <a:rPr b="0" i="0" lang="en-US" sz="2200" u="none" cap="none" strike="noStrike">
                <a:solidFill>
                  <a:schemeClr val="dk1"/>
                </a:solidFill>
                <a:latin typeface="Arial"/>
                <a:ea typeface="Arial"/>
                <a:cs typeface="Arial"/>
                <a:sym typeface="Arial"/>
              </a:rPr>
              <a:t>Set standards for the first 3S’s:</a:t>
            </a:r>
            <a:endParaRPr/>
          </a:p>
          <a:p>
            <a:pPr indent="-274320" lvl="0" marL="274320" marR="0" rtl="0" algn="l">
              <a:spcBef>
                <a:spcPts val="440"/>
              </a:spcBef>
              <a:spcAft>
                <a:spcPts val="0"/>
              </a:spcAft>
              <a:buClr>
                <a:srgbClr val="34A8CF"/>
              </a:buClr>
              <a:buSzPts val="2420"/>
              <a:buFont typeface="Arial"/>
              <a:buChar char="»"/>
            </a:pPr>
            <a:r>
              <a:rPr b="0" i="0" lang="en-US" sz="2200" u="none" cap="none" strike="noStrike">
                <a:solidFill>
                  <a:schemeClr val="dk1"/>
                </a:solidFill>
                <a:latin typeface="Arial"/>
                <a:ea typeface="Arial"/>
                <a:cs typeface="Arial"/>
                <a:sym typeface="Arial"/>
              </a:rPr>
              <a:t>Sort</a:t>
            </a:r>
            <a:endParaRPr/>
          </a:p>
          <a:p>
            <a:pPr indent="-274320" lvl="0" marL="274320" marR="0" rtl="0" algn="l">
              <a:spcBef>
                <a:spcPts val="440"/>
              </a:spcBef>
              <a:spcAft>
                <a:spcPts val="0"/>
              </a:spcAft>
              <a:buClr>
                <a:srgbClr val="34A8CF"/>
              </a:buClr>
              <a:buSzPts val="2420"/>
              <a:buFont typeface="Arial"/>
              <a:buChar char="»"/>
            </a:pPr>
            <a:r>
              <a:rPr b="0" i="0" lang="en-US" sz="2200" u="none" cap="none" strike="noStrike">
                <a:solidFill>
                  <a:schemeClr val="dk1"/>
                </a:solidFill>
                <a:latin typeface="Arial"/>
                <a:ea typeface="Arial"/>
                <a:cs typeface="Arial"/>
                <a:sym typeface="Arial"/>
              </a:rPr>
              <a:t>Set in Order</a:t>
            </a:r>
            <a:endParaRPr/>
          </a:p>
          <a:p>
            <a:pPr indent="-274320" lvl="0" marL="274320" marR="0" rtl="0" algn="l">
              <a:spcBef>
                <a:spcPts val="440"/>
              </a:spcBef>
              <a:spcAft>
                <a:spcPts val="0"/>
              </a:spcAft>
              <a:buClr>
                <a:srgbClr val="34A8CF"/>
              </a:buClr>
              <a:buSzPts val="2420"/>
              <a:buFont typeface="Arial"/>
              <a:buChar char="»"/>
            </a:pPr>
            <a:r>
              <a:rPr b="0" i="0" lang="en-US" sz="2200" u="none" cap="none" strike="noStrike">
                <a:solidFill>
                  <a:schemeClr val="dk1"/>
                </a:solidFill>
                <a:latin typeface="Arial"/>
                <a:ea typeface="Arial"/>
                <a:cs typeface="Arial"/>
                <a:sym typeface="Arial"/>
              </a:rPr>
              <a:t>Shine</a:t>
            </a:r>
            <a:endParaRPr/>
          </a:p>
        </p:txBody>
      </p:sp>
      <p:pic>
        <p:nvPicPr>
          <p:cNvPr descr="standardizeClipboard" id="234" name="Google Shape;234;p27"/>
          <p:cNvPicPr preferRelativeResize="0"/>
          <p:nvPr/>
        </p:nvPicPr>
        <p:blipFill rotWithShape="1">
          <a:blip r:embed="rId3">
            <a:alphaModFix/>
          </a:blip>
          <a:srcRect b="0" l="0" r="0" t="0"/>
          <a:stretch/>
        </p:blipFill>
        <p:spPr>
          <a:xfrm>
            <a:off x="565150" y="1384300"/>
            <a:ext cx="2322513" cy="2995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0" st="0"/>
                                            </p:txEl>
                                          </p:spTgt>
                                        </p:tgtEl>
                                        <p:attrNameLst>
                                          <p:attrName>style.visibility</p:attrName>
                                        </p:attrNameLst>
                                      </p:cBhvr>
                                      <p:to>
                                        <p:strVal val="visible"/>
                                      </p:to>
                                    </p:set>
                                    <p:anim calcmode="lin" valueType="num">
                                      <p:cBhvr additive="base">
                                        <p:cTn dur="500"/>
                                        <p:tgtEl>
                                          <p:spTgt spid="233">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1" st="1"/>
                                            </p:txEl>
                                          </p:spTgt>
                                        </p:tgtEl>
                                        <p:attrNameLst>
                                          <p:attrName>style.visibility</p:attrName>
                                        </p:attrNameLst>
                                      </p:cBhvr>
                                      <p:to>
                                        <p:strVal val="visible"/>
                                      </p:to>
                                    </p:set>
                                    <p:anim calcmode="lin" valueType="num">
                                      <p:cBhvr additive="base">
                                        <p:cTn dur="500"/>
                                        <p:tgtEl>
                                          <p:spTgt spid="233">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2" st="2"/>
                                            </p:txEl>
                                          </p:spTgt>
                                        </p:tgtEl>
                                        <p:attrNameLst>
                                          <p:attrName>style.visibility</p:attrName>
                                        </p:attrNameLst>
                                      </p:cBhvr>
                                      <p:to>
                                        <p:strVal val="visible"/>
                                      </p:to>
                                    </p:set>
                                    <p:anim calcmode="lin" valueType="num">
                                      <p:cBhvr additive="base">
                                        <p:cTn dur="500"/>
                                        <p:tgtEl>
                                          <p:spTgt spid="233">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3" st="3"/>
                                            </p:txEl>
                                          </p:spTgt>
                                        </p:tgtEl>
                                        <p:attrNameLst>
                                          <p:attrName>style.visibility</p:attrName>
                                        </p:attrNameLst>
                                      </p:cBhvr>
                                      <p:to>
                                        <p:strVal val="visible"/>
                                      </p:to>
                                    </p:set>
                                    <p:anim calcmode="lin" valueType="num">
                                      <p:cBhvr additive="base">
                                        <p:cTn dur="500"/>
                                        <p:tgtEl>
                                          <p:spTgt spid="233">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xEl>
                                              <p:pRg end="4" st="4"/>
                                            </p:txEl>
                                          </p:spTgt>
                                        </p:tgtEl>
                                        <p:attrNameLst>
                                          <p:attrName>style.visibility</p:attrName>
                                        </p:attrNameLst>
                                      </p:cBhvr>
                                      <p:to>
                                        <p:strVal val="visible"/>
                                      </p:to>
                                    </p:set>
                                    <p:anim calcmode="lin" valueType="num">
                                      <p:cBhvr additive="base">
                                        <p:cTn dur="500"/>
                                        <p:tgtEl>
                                          <p:spTgt spid="233">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module15_page17_dude.png" id="239" name="Google Shape;239;p28"/>
          <p:cNvPicPr preferRelativeResize="0"/>
          <p:nvPr/>
        </p:nvPicPr>
        <p:blipFill rotWithShape="1">
          <a:blip r:embed="rId3">
            <a:alphaModFix/>
          </a:blip>
          <a:srcRect b="0" l="0" r="0" t="0"/>
          <a:stretch/>
        </p:blipFill>
        <p:spPr>
          <a:xfrm>
            <a:off x="0" y="1338942"/>
            <a:ext cx="3704119" cy="4169229"/>
          </a:xfrm>
          <a:prstGeom prst="rect">
            <a:avLst/>
          </a:prstGeom>
          <a:noFill/>
          <a:ln>
            <a:noFill/>
          </a:ln>
        </p:spPr>
      </p:pic>
      <p:sp>
        <p:nvSpPr>
          <p:cNvPr id="240" name="Google Shape;240;p28"/>
          <p:cNvSpPr txBox="1"/>
          <p:nvPr>
            <p:ph type="title"/>
          </p:nvPr>
        </p:nvSpPr>
        <p:spPr>
          <a:xfrm>
            <a:off x="447674" y="557213"/>
            <a:ext cx="5142898"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Standardize Guidelines</a:t>
            </a:r>
            <a:endParaRPr/>
          </a:p>
        </p:txBody>
      </p:sp>
      <p:sp>
        <p:nvSpPr>
          <p:cNvPr id="241" name="Google Shape;241;p28"/>
          <p:cNvSpPr txBox="1"/>
          <p:nvPr>
            <p:ph idx="1" type="body"/>
          </p:nvPr>
        </p:nvSpPr>
        <p:spPr>
          <a:xfrm>
            <a:off x="3249612" y="1500415"/>
            <a:ext cx="4174445" cy="3477875"/>
          </a:xfrm>
          <a:prstGeom prst="rect">
            <a:avLst/>
          </a:prstGeom>
          <a:noFill/>
          <a:ln>
            <a:noFill/>
          </a:ln>
        </p:spPr>
        <p:txBody>
          <a:bodyPr anchorCtr="0" anchor="t" bIns="45700" lIns="91425" spcFirstLastPara="1" rIns="91425" wrap="square" tIns="45700">
            <a:noAutofit/>
          </a:bodyPr>
          <a:lstStyle/>
          <a:p>
            <a:pPr indent="-231775" lvl="0" marL="231775"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Decide </a:t>
            </a:r>
            <a:r>
              <a:rPr b="0" i="0" lang="en-US" sz="2000" u="none" cap="none" strike="noStrike">
                <a:solidFill>
                  <a:srgbClr val="0070C0"/>
                </a:solidFill>
                <a:latin typeface="Arial"/>
                <a:ea typeface="Arial"/>
                <a:cs typeface="Arial"/>
                <a:sym typeface="Arial"/>
              </a:rPr>
              <a:t>what needs to be done </a:t>
            </a:r>
            <a:r>
              <a:rPr b="0" i="0" lang="en-US" sz="2000" u="none" cap="none" strike="noStrike">
                <a:solidFill>
                  <a:schemeClr val="dk1"/>
                </a:solidFill>
                <a:latin typeface="Arial"/>
                <a:ea typeface="Arial"/>
                <a:cs typeface="Arial"/>
                <a:sym typeface="Arial"/>
              </a:rPr>
              <a:t>regularly to maintain</a:t>
            </a:r>
            <a:endParaRPr/>
          </a:p>
          <a:p>
            <a:pPr indent="-231775" lvl="0" marL="231775" marR="0" rtl="0" algn="l">
              <a:spcBef>
                <a:spcPts val="100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Decide the </a:t>
            </a:r>
            <a:r>
              <a:rPr b="0" i="0" lang="en-US" sz="2000" u="none" cap="none" strike="noStrike">
                <a:solidFill>
                  <a:srgbClr val="0070C0"/>
                </a:solidFill>
                <a:latin typeface="Arial"/>
                <a:ea typeface="Arial"/>
                <a:cs typeface="Arial"/>
                <a:sym typeface="Arial"/>
              </a:rPr>
              <a:t>frequency</a:t>
            </a:r>
            <a:r>
              <a:rPr b="0" i="0" lang="en-US" sz="2000" u="none" cap="none" strike="noStrike">
                <a:solidFill>
                  <a:schemeClr val="dk1"/>
                </a:solidFill>
                <a:latin typeface="Arial"/>
                <a:ea typeface="Arial"/>
                <a:cs typeface="Arial"/>
                <a:sym typeface="Arial"/>
              </a:rPr>
              <a:t>: daily, weekly, monthly, or semiannually</a:t>
            </a:r>
            <a:endParaRPr/>
          </a:p>
          <a:p>
            <a:pPr indent="-231775" lvl="0" marL="231775" marR="0" rtl="0" algn="l">
              <a:spcBef>
                <a:spcPts val="100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Make a “Standardize” </a:t>
            </a:r>
            <a:r>
              <a:rPr b="0" i="0" lang="en-US" sz="2000" u="none" cap="none" strike="noStrike">
                <a:solidFill>
                  <a:srgbClr val="0070C0"/>
                </a:solidFill>
                <a:latin typeface="Arial"/>
                <a:ea typeface="Arial"/>
                <a:cs typeface="Arial"/>
                <a:sym typeface="Arial"/>
              </a:rPr>
              <a:t>checklist</a:t>
            </a:r>
            <a:endParaRPr/>
          </a:p>
          <a:p>
            <a:pPr indent="-231775" lvl="0" marL="231775" marR="0" rtl="0" algn="l">
              <a:spcBef>
                <a:spcPts val="100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Decide who should be </a:t>
            </a:r>
            <a:r>
              <a:rPr b="0" i="0" lang="en-US" sz="2000" u="none" cap="none" strike="noStrike">
                <a:solidFill>
                  <a:srgbClr val="0070C0"/>
                </a:solidFill>
                <a:latin typeface="Arial"/>
                <a:ea typeface="Arial"/>
                <a:cs typeface="Arial"/>
                <a:sym typeface="Arial"/>
              </a:rPr>
              <a:t>responsible</a:t>
            </a:r>
            <a:r>
              <a:rPr b="0" i="0" lang="en-US" sz="2000" u="none" cap="none" strike="noStrike">
                <a:solidFill>
                  <a:schemeClr val="dk1"/>
                </a:solidFill>
                <a:latin typeface="Arial"/>
                <a:ea typeface="Arial"/>
                <a:cs typeface="Arial"/>
                <a:sym typeface="Arial"/>
              </a:rPr>
              <a:t> for each checklist</a:t>
            </a:r>
            <a:endParaRPr/>
          </a:p>
          <a:p>
            <a:pPr indent="-231775" lvl="0" marL="231775" marR="0" rtl="0" algn="l">
              <a:spcBef>
                <a:spcPts val="100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Incorporate the checklists into the standard </a:t>
            </a:r>
            <a:r>
              <a:rPr b="0" i="0" lang="en-US" sz="2000" u="none" cap="none" strike="noStrike">
                <a:solidFill>
                  <a:srgbClr val="0070C0"/>
                </a:solidFill>
                <a:latin typeface="Arial"/>
                <a:ea typeface="Arial"/>
                <a:cs typeface="Arial"/>
                <a:sym typeface="Arial"/>
              </a:rPr>
              <a:t>job requirements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animEffect filter="fade" transition="in">
                                      <p:cBhvr>
                                        <p:cTn dur="1000"/>
                                        <p:tgtEl>
                                          <p:spTgt spid="2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descr="mod15dkbg" id="248" name="Google Shape;248;p29"/>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249" name="Google Shape;249;p29"/>
          <p:cNvSpPr txBox="1"/>
          <p:nvPr>
            <p:ph type="title"/>
          </p:nvPr>
        </p:nvSpPr>
        <p:spPr>
          <a:xfrm>
            <a:off x="447675" y="557213"/>
            <a:ext cx="83820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Examples of Standardize Checklists</a:t>
            </a:r>
            <a:endParaRPr b="1" i="0" sz="3200" u="none" cap="none" strike="noStrike">
              <a:solidFill>
                <a:srgbClr val="0D485C"/>
              </a:solidFill>
              <a:latin typeface="Arial"/>
              <a:ea typeface="Arial"/>
              <a:cs typeface="Arial"/>
              <a:sym typeface="Arial"/>
            </a:endParaRPr>
          </a:p>
        </p:txBody>
      </p:sp>
      <p:sp>
        <p:nvSpPr>
          <p:cNvPr id="250" name="Google Shape;250;p29"/>
          <p:cNvSpPr/>
          <p:nvPr/>
        </p:nvSpPr>
        <p:spPr>
          <a:xfrm>
            <a:off x="4341813" y="906463"/>
            <a:ext cx="74612" cy="15716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000000"/>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251" name="Google Shape;251;p29"/>
          <p:cNvSpPr/>
          <p:nvPr/>
        </p:nvSpPr>
        <p:spPr>
          <a:xfrm>
            <a:off x="4271963" y="865188"/>
            <a:ext cx="74612" cy="157162"/>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900">
                <a:solidFill>
                  <a:srgbClr val="000000"/>
                </a:solidFill>
                <a:latin typeface="Arial"/>
                <a:ea typeface="Arial"/>
                <a:cs typeface="Arial"/>
                <a:sym typeface="Arial"/>
              </a:rPr>
              <a:t> </a:t>
            </a:r>
            <a:endParaRPr sz="1800">
              <a:solidFill>
                <a:schemeClr val="dk1"/>
              </a:solidFill>
              <a:latin typeface="Arial"/>
              <a:ea typeface="Arial"/>
              <a:cs typeface="Arial"/>
              <a:sym typeface="Arial"/>
            </a:endParaRPr>
          </a:p>
        </p:txBody>
      </p:sp>
      <p:grpSp>
        <p:nvGrpSpPr>
          <p:cNvPr id="252" name="Google Shape;252;p29"/>
          <p:cNvGrpSpPr/>
          <p:nvPr/>
        </p:nvGrpSpPr>
        <p:grpSpPr>
          <a:xfrm>
            <a:off x="560388" y="1317625"/>
            <a:ext cx="3729037" cy="4984750"/>
            <a:chOff x="305" y="800"/>
            <a:chExt cx="2128" cy="2845"/>
          </a:xfrm>
        </p:grpSpPr>
        <p:sp>
          <p:nvSpPr>
            <p:cNvPr id="253" name="Google Shape;253;p29"/>
            <p:cNvSpPr/>
            <p:nvPr/>
          </p:nvSpPr>
          <p:spPr>
            <a:xfrm>
              <a:off x="305" y="800"/>
              <a:ext cx="2128" cy="2845"/>
            </a:xfrm>
            <a:prstGeom prst="rect">
              <a:avLst/>
            </a:prstGeom>
            <a:solidFill>
              <a:schemeClr val="lt1"/>
            </a:solidFill>
            <a:ln cap="flat" cmpd="sng" w="9525">
              <a:solidFill>
                <a:srgbClr val="103B68"/>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254" name="Google Shape;254;p29"/>
            <p:cNvPicPr preferRelativeResize="0"/>
            <p:nvPr/>
          </p:nvPicPr>
          <p:blipFill rotWithShape="1">
            <a:blip r:embed="rId4">
              <a:alphaModFix/>
            </a:blip>
            <a:srcRect b="0" l="0" r="0" t="0"/>
            <a:stretch/>
          </p:blipFill>
          <p:spPr>
            <a:xfrm>
              <a:off x="425" y="956"/>
              <a:ext cx="1951" cy="2609"/>
            </a:xfrm>
            <a:prstGeom prst="rect">
              <a:avLst/>
            </a:prstGeom>
            <a:noFill/>
            <a:ln>
              <a:noFill/>
            </a:ln>
          </p:spPr>
        </p:pic>
      </p:grpSp>
      <p:grpSp>
        <p:nvGrpSpPr>
          <p:cNvPr id="255" name="Google Shape;255;p29"/>
          <p:cNvGrpSpPr/>
          <p:nvPr/>
        </p:nvGrpSpPr>
        <p:grpSpPr>
          <a:xfrm>
            <a:off x="3990975" y="1816100"/>
            <a:ext cx="3535363" cy="4718050"/>
            <a:chOff x="2556" y="834"/>
            <a:chExt cx="2227" cy="2972"/>
          </a:xfrm>
        </p:grpSpPr>
        <p:sp>
          <p:nvSpPr>
            <p:cNvPr id="256" name="Google Shape;256;p29"/>
            <p:cNvSpPr/>
            <p:nvPr/>
          </p:nvSpPr>
          <p:spPr>
            <a:xfrm>
              <a:off x="2556" y="834"/>
              <a:ext cx="2227" cy="2972"/>
            </a:xfrm>
            <a:prstGeom prst="rect">
              <a:avLst/>
            </a:prstGeom>
            <a:solidFill>
              <a:schemeClr val="lt1"/>
            </a:solidFill>
            <a:ln cap="flat" cmpd="sng" w="9525">
              <a:solidFill>
                <a:srgbClr val="103B68"/>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257" name="Google Shape;257;p29"/>
            <p:cNvPicPr preferRelativeResize="0"/>
            <p:nvPr/>
          </p:nvPicPr>
          <p:blipFill rotWithShape="1">
            <a:blip r:embed="rId5">
              <a:alphaModFix/>
            </a:blip>
            <a:srcRect b="0" l="0" r="0" t="0"/>
            <a:stretch/>
          </p:blipFill>
          <p:spPr>
            <a:xfrm>
              <a:off x="2730" y="1004"/>
              <a:ext cx="1872" cy="2646"/>
            </a:xfrm>
            <a:prstGeom prst="rect">
              <a:avLst/>
            </a:prstGeom>
            <a:noFill/>
            <a:ln>
              <a:noFill/>
            </a:ln>
          </p:spPr>
        </p:pic>
      </p:gr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idx="1" type="body"/>
          </p:nvPr>
        </p:nvSpPr>
        <p:spPr>
          <a:xfrm>
            <a:off x="3016250" y="1873250"/>
            <a:ext cx="4403725" cy="13001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3200"/>
              <a:buFont typeface="Arial"/>
              <a:buNone/>
            </a:pPr>
            <a:r>
              <a:rPr b="1" i="0" lang="en-US" sz="3200" u="none" cap="none" strike="noStrike">
                <a:solidFill>
                  <a:srgbClr val="0D485C"/>
                </a:solidFill>
                <a:latin typeface="Arial"/>
                <a:ea typeface="Arial"/>
                <a:cs typeface="Arial"/>
                <a:sym typeface="Arial"/>
              </a:rPr>
              <a:t>Sustain</a:t>
            </a:r>
            <a:endParaRPr/>
          </a:p>
          <a:p>
            <a:pPr indent="0" lvl="0" marL="0" marR="0" rtl="0" algn="l">
              <a:spcBef>
                <a:spcPts val="440"/>
              </a:spcBef>
              <a:spcAft>
                <a:spcPts val="0"/>
              </a:spcAft>
              <a:buClr>
                <a:schemeClr val="lt2"/>
              </a:buClr>
              <a:buSzPts val="2200"/>
              <a:buFont typeface="Arial"/>
              <a:buNone/>
            </a:pPr>
            <a:r>
              <a:rPr b="0" i="0" lang="en-US" sz="2200" u="none" cap="none" strike="noStrike">
                <a:solidFill>
                  <a:schemeClr val="dk1"/>
                </a:solidFill>
                <a:latin typeface="Arial"/>
                <a:ea typeface="Arial"/>
                <a:cs typeface="Arial"/>
                <a:sym typeface="Arial"/>
              </a:rPr>
              <a:t>Requires discipline, stick to the rules and make them a habit</a:t>
            </a:r>
            <a:endParaRPr/>
          </a:p>
        </p:txBody>
      </p:sp>
      <p:pic>
        <p:nvPicPr>
          <p:cNvPr descr="sustainWrench" id="265" name="Google Shape;265;p30"/>
          <p:cNvPicPr preferRelativeResize="0"/>
          <p:nvPr/>
        </p:nvPicPr>
        <p:blipFill rotWithShape="1">
          <a:blip r:embed="rId3">
            <a:alphaModFix/>
          </a:blip>
          <a:srcRect b="0" l="0" r="0" t="0"/>
          <a:stretch/>
        </p:blipFill>
        <p:spPr>
          <a:xfrm>
            <a:off x="630238" y="1462088"/>
            <a:ext cx="2041525" cy="20081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 calcmode="lin" valueType="num">
                                      <p:cBhvr additive="base">
                                        <p:cTn dur="500"/>
                                        <p:tgtEl>
                                          <p:spTgt spid="264">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 calcmode="lin" valueType="num">
                                      <p:cBhvr additive="base">
                                        <p:cTn dur="500"/>
                                        <p:tgtEl>
                                          <p:spTgt spid="264">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3"/>
          <p:cNvSpPr txBox="1"/>
          <p:nvPr>
            <p:ph type="title"/>
          </p:nvPr>
        </p:nvSpPr>
        <p:spPr>
          <a:xfrm>
            <a:off x="457200" y="557214"/>
            <a:ext cx="8315325" cy="64922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Overview of 5S</a:t>
            </a:r>
            <a:endParaRPr/>
          </a:p>
        </p:txBody>
      </p:sp>
      <p:sp>
        <p:nvSpPr>
          <p:cNvPr id="74" name="Google Shape;74;p13"/>
          <p:cNvSpPr txBox="1"/>
          <p:nvPr>
            <p:ph idx="1" type="body"/>
          </p:nvPr>
        </p:nvSpPr>
        <p:spPr>
          <a:xfrm>
            <a:off x="3695699" y="2733675"/>
            <a:ext cx="3467101" cy="18478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2420"/>
              <a:buFont typeface="Arial"/>
              <a:buNone/>
            </a:pPr>
            <a:r>
              <a:rPr b="0" i="0" lang="en-US" sz="2200" u="none" cap="none" strike="noStrike">
                <a:solidFill>
                  <a:schemeClr val="dk1"/>
                </a:solidFill>
                <a:latin typeface="Arial"/>
                <a:ea typeface="Arial"/>
                <a:cs typeface="Arial"/>
                <a:sym typeface="Arial"/>
              </a:rPr>
              <a:t>The 5S’s are fundamental </a:t>
            </a:r>
            <a:br>
              <a:rPr b="0" i="0" lang="en-US" sz="2200" u="none" cap="none" strike="noStrike">
                <a:solidFill>
                  <a:schemeClr val="dk1"/>
                </a:solidFill>
                <a:latin typeface="Arial"/>
                <a:ea typeface="Arial"/>
                <a:cs typeface="Arial"/>
                <a:sym typeface="Arial"/>
              </a:rPr>
            </a:br>
            <a:r>
              <a:rPr b="0" i="0" lang="en-US" sz="2200" u="none" cap="none" strike="noStrike">
                <a:solidFill>
                  <a:schemeClr val="dk1"/>
                </a:solidFill>
                <a:latin typeface="Arial"/>
                <a:ea typeface="Arial"/>
                <a:cs typeface="Arial"/>
                <a:sym typeface="Arial"/>
              </a:rPr>
              <a:t>to continual improvement strategy based on "Lean Thinking" or </a:t>
            </a:r>
            <a:r>
              <a:rPr b="1" i="0" lang="en-US" sz="2200" u="none" cap="none" strike="noStrike">
                <a:solidFill>
                  <a:schemeClr val="dk1"/>
                </a:solidFill>
                <a:latin typeface="Arial"/>
                <a:ea typeface="Arial"/>
                <a:cs typeface="Arial"/>
                <a:sym typeface="Arial"/>
              </a:rPr>
              <a:t>waste removing concepts.</a:t>
            </a:r>
            <a:endParaRPr/>
          </a:p>
        </p:txBody>
      </p:sp>
      <p:pic>
        <p:nvPicPr>
          <p:cNvPr descr="trashcan" id="75" name="Google Shape;75;p13"/>
          <p:cNvPicPr preferRelativeResize="0"/>
          <p:nvPr/>
        </p:nvPicPr>
        <p:blipFill rotWithShape="1">
          <a:blip r:embed="rId3">
            <a:alphaModFix/>
          </a:blip>
          <a:srcRect b="0" l="0" r="0" t="0"/>
          <a:stretch/>
        </p:blipFill>
        <p:spPr>
          <a:xfrm>
            <a:off x="555625" y="2798763"/>
            <a:ext cx="2919413" cy="2246312"/>
          </a:xfrm>
          <a:prstGeom prst="rect">
            <a:avLst/>
          </a:prstGeom>
          <a:noFill/>
          <a:ln>
            <a:noFill/>
          </a:ln>
        </p:spPr>
      </p:pic>
      <p:sp>
        <p:nvSpPr>
          <p:cNvPr id="76" name="Google Shape;76;p13"/>
          <p:cNvSpPr/>
          <p:nvPr/>
        </p:nvSpPr>
        <p:spPr>
          <a:xfrm>
            <a:off x="472168" y="1205505"/>
            <a:ext cx="7724775"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0D485C"/>
                </a:solidFill>
                <a:latin typeface="Arial"/>
                <a:ea typeface="Arial"/>
                <a:cs typeface="Arial"/>
                <a:sym typeface="Arial"/>
              </a:rPr>
              <a:t>5S is a method to improve and sustain workplace organization and is the first step to a Lean organization.</a:t>
            </a:r>
            <a:endParaRPr b="1" sz="22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module15_page20_dudes.png" id="270" name="Google Shape;270;p31"/>
          <p:cNvPicPr preferRelativeResize="0"/>
          <p:nvPr/>
        </p:nvPicPr>
        <p:blipFill rotWithShape="1">
          <a:blip r:embed="rId3">
            <a:alphaModFix/>
          </a:blip>
          <a:srcRect b="0" l="0" r="0" t="0"/>
          <a:stretch/>
        </p:blipFill>
        <p:spPr>
          <a:xfrm>
            <a:off x="391884" y="1060752"/>
            <a:ext cx="3180909" cy="3806802"/>
          </a:xfrm>
          <a:prstGeom prst="rect">
            <a:avLst/>
          </a:prstGeom>
          <a:noFill/>
          <a:ln>
            <a:noFill/>
          </a:ln>
        </p:spPr>
      </p:pic>
      <p:sp>
        <p:nvSpPr>
          <p:cNvPr id="271" name="Google Shape;271;p31"/>
          <p:cNvSpPr txBox="1"/>
          <p:nvPr>
            <p:ph type="title"/>
          </p:nvPr>
        </p:nvSpPr>
        <p:spPr>
          <a:xfrm>
            <a:off x="447675" y="557213"/>
            <a:ext cx="6520284"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Sustain Guidelines</a:t>
            </a:r>
            <a:endParaRPr/>
          </a:p>
        </p:txBody>
      </p:sp>
      <p:sp>
        <p:nvSpPr>
          <p:cNvPr id="272" name="Google Shape;272;p31"/>
          <p:cNvSpPr/>
          <p:nvPr/>
        </p:nvSpPr>
        <p:spPr>
          <a:xfrm>
            <a:off x="4139200" y="2023988"/>
            <a:ext cx="3298825" cy="2885405"/>
          </a:xfrm>
          <a:prstGeom prst="rect">
            <a:avLst/>
          </a:prstGeom>
          <a:noFill/>
          <a:ln>
            <a:noFill/>
          </a:ln>
        </p:spPr>
        <p:txBody>
          <a:bodyPr anchorCtr="0" anchor="t" bIns="0" lIns="0" spcFirstLastPara="1" rIns="0" wrap="square" tIns="0">
            <a:noAutofit/>
          </a:bodyPr>
          <a:lstStyle/>
          <a:p>
            <a:pPr indent="-231775" lvl="0" marL="231775" marR="0" rtl="0" algn="l">
              <a:lnSpc>
                <a:spcPct val="110000"/>
              </a:lnSpc>
              <a:spcBef>
                <a:spcPts val="0"/>
              </a:spcBef>
              <a:spcAft>
                <a:spcPts val="0"/>
              </a:spcAft>
              <a:buClr>
                <a:srgbClr val="34A8CF"/>
              </a:buClr>
              <a:buSzPts val="2200"/>
              <a:buFont typeface="Arial"/>
              <a:buChar char="»"/>
            </a:pPr>
            <a:r>
              <a:rPr lang="en-US" sz="2000">
                <a:solidFill>
                  <a:schemeClr val="dk1"/>
                </a:solidFill>
                <a:latin typeface="Arial"/>
                <a:ea typeface="Arial"/>
                <a:cs typeface="Arial"/>
                <a:sym typeface="Arial"/>
              </a:rPr>
              <a:t>Use the 5S audit sheet</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Divide areas of responsibility  </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Supervisors/managers responsible for regular 5S audits</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Chart and post the data from the audit system regularly</a:t>
            </a:r>
            <a:endParaRPr sz="2000">
              <a:solidFill>
                <a:schemeClr val="dk1"/>
              </a:solidFill>
              <a:latin typeface="Arial"/>
              <a:ea typeface="Arial"/>
              <a:cs typeface="Arial"/>
              <a:sym typeface="Arial"/>
            </a:endParaRPr>
          </a:p>
        </p:txBody>
      </p:sp>
      <p:sp>
        <p:nvSpPr>
          <p:cNvPr id="273" name="Google Shape;273;p31"/>
          <p:cNvSpPr txBox="1"/>
          <p:nvPr/>
        </p:nvSpPr>
        <p:spPr>
          <a:xfrm>
            <a:off x="1597307" y="5559693"/>
            <a:ext cx="4444679"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000">
                <a:solidFill>
                  <a:schemeClr val="dk1"/>
                </a:solidFill>
                <a:latin typeface="Arial"/>
                <a:ea typeface="Arial"/>
                <a:cs typeface="Arial"/>
                <a:sym typeface="Arial"/>
              </a:rPr>
              <a:t>5S Assessment Form Will be shared in googlesheets</a:t>
            </a:r>
            <a:endParaRPr b="1" sz="20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0" st="0"/>
                                            </p:txEl>
                                          </p:spTgt>
                                        </p:tgtEl>
                                        <p:attrNameLst>
                                          <p:attrName>style.visibility</p:attrName>
                                        </p:attrNameLst>
                                      </p:cBhvr>
                                      <p:to>
                                        <p:strVal val="visible"/>
                                      </p:to>
                                    </p:set>
                                    <p:animEffect filter="fade" transition="in">
                                      <p:cBhvr>
                                        <p:cTn dur="1000"/>
                                        <p:tgtEl>
                                          <p:spTgt spid="2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1" st="1"/>
                                            </p:txEl>
                                          </p:spTgt>
                                        </p:tgtEl>
                                        <p:attrNameLst>
                                          <p:attrName>style.visibility</p:attrName>
                                        </p:attrNameLst>
                                      </p:cBhvr>
                                      <p:to>
                                        <p:strVal val="visible"/>
                                      </p:to>
                                    </p:set>
                                    <p:animEffect filter="fade" transition="in">
                                      <p:cBhvr>
                                        <p:cTn dur="1000"/>
                                        <p:tgtEl>
                                          <p:spTgt spid="2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2" st="2"/>
                                            </p:txEl>
                                          </p:spTgt>
                                        </p:tgtEl>
                                        <p:attrNameLst>
                                          <p:attrName>style.visibility</p:attrName>
                                        </p:attrNameLst>
                                      </p:cBhvr>
                                      <p:to>
                                        <p:strVal val="visible"/>
                                      </p:to>
                                    </p:set>
                                    <p:animEffect filter="fade" transition="in">
                                      <p:cBhvr>
                                        <p:cTn dur="1000"/>
                                        <p:tgtEl>
                                          <p:spTgt spid="2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xEl>
                                              <p:pRg end="3" st="3"/>
                                            </p:txEl>
                                          </p:spTgt>
                                        </p:tgtEl>
                                        <p:attrNameLst>
                                          <p:attrName>style.visibility</p:attrName>
                                        </p:attrNameLst>
                                      </p:cBhvr>
                                      <p:to>
                                        <p:strVal val="visible"/>
                                      </p:to>
                                    </p:set>
                                    <p:animEffect filter="fade" transition="in">
                                      <p:cBhvr>
                                        <p:cTn dur="1000"/>
                                        <p:tgtEl>
                                          <p:spTgt spid="2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447675" y="557213"/>
            <a:ext cx="83820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Sustain Results</a:t>
            </a:r>
            <a:endParaRPr/>
          </a:p>
        </p:txBody>
      </p:sp>
      <p:grpSp>
        <p:nvGrpSpPr>
          <p:cNvPr id="279" name="Google Shape;279;p32"/>
          <p:cNvGrpSpPr/>
          <p:nvPr/>
        </p:nvGrpSpPr>
        <p:grpSpPr>
          <a:xfrm>
            <a:off x="573088" y="1306288"/>
            <a:ext cx="6734175" cy="4552950"/>
            <a:chOff x="573088" y="1219200"/>
            <a:chExt cx="6734175" cy="4552950"/>
          </a:xfrm>
        </p:grpSpPr>
        <p:pic>
          <p:nvPicPr>
            <p:cNvPr id="280" name="Google Shape;280;p32"/>
            <p:cNvPicPr preferRelativeResize="0"/>
            <p:nvPr/>
          </p:nvPicPr>
          <p:blipFill rotWithShape="1">
            <a:blip r:embed="rId3">
              <a:alphaModFix/>
            </a:blip>
            <a:srcRect b="0" l="0" r="0" t="0"/>
            <a:stretch/>
          </p:blipFill>
          <p:spPr>
            <a:xfrm>
              <a:off x="573088" y="1219200"/>
              <a:ext cx="6734175" cy="4552950"/>
            </a:xfrm>
            <a:prstGeom prst="rect">
              <a:avLst/>
            </a:prstGeom>
            <a:noFill/>
            <a:ln>
              <a:noFill/>
            </a:ln>
          </p:spPr>
        </p:pic>
        <p:sp>
          <p:nvSpPr>
            <p:cNvPr id="281" name="Google Shape;281;p32"/>
            <p:cNvSpPr txBox="1"/>
            <p:nvPr/>
          </p:nvSpPr>
          <p:spPr>
            <a:xfrm>
              <a:off x="1689100" y="1279525"/>
              <a:ext cx="4440238" cy="369888"/>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Daily tracking on LCD screen</a:t>
              </a:r>
              <a:endParaRPr/>
            </a:p>
          </p:txBody>
        </p:sp>
        <p:pic>
          <p:nvPicPr>
            <p:cNvPr id="282" name="Google Shape;282;p32"/>
            <p:cNvPicPr preferRelativeResize="0"/>
            <p:nvPr/>
          </p:nvPicPr>
          <p:blipFill rotWithShape="1">
            <a:blip r:embed="rId4">
              <a:alphaModFix/>
            </a:blip>
            <a:srcRect b="0" l="0" r="0" t="0"/>
            <a:stretch/>
          </p:blipFill>
          <p:spPr>
            <a:xfrm>
              <a:off x="714374" y="1744551"/>
              <a:ext cx="6238875" cy="3446574"/>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idx="4294967295" type="title"/>
          </p:nvPr>
        </p:nvSpPr>
        <p:spPr>
          <a:xfrm>
            <a:off x="447675" y="557213"/>
            <a:ext cx="4842782" cy="649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Getting Started – Team</a:t>
            </a:r>
            <a:endParaRPr/>
          </a:p>
        </p:txBody>
      </p:sp>
      <p:grpSp>
        <p:nvGrpSpPr>
          <p:cNvPr id="290" name="Google Shape;290;p33"/>
          <p:cNvGrpSpPr/>
          <p:nvPr/>
        </p:nvGrpSpPr>
        <p:grpSpPr>
          <a:xfrm>
            <a:off x="2639028" y="1687285"/>
            <a:ext cx="2569580" cy="5170715"/>
            <a:chOff x="2639028" y="1687285"/>
            <a:chExt cx="2569580" cy="5170715"/>
          </a:xfrm>
        </p:grpSpPr>
        <p:pic>
          <p:nvPicPr>
            <p:cNvPr descr="iStock_000007386314Medium" id="291" name="Google Shape;291;p33"/>
            <p:cNvPicPr preferRelativeResize="0"/>
            <p:nvPr/>
          </p:nvPicPr>
          <p:blipFill rotWithShape="1">
            <a:blip r:embed="rId3">
              <a:alphaModFix/>
            </a:blip>
            <a:srcRect b="0" l="0" r="0" t="0"/>
            <a:stretch/>
          </p:blipFill>
          <p:spPr>
            <a:xfrm>
              <a:off x="2683542" y="1687285"/>
              <a:ext cx="2491021" cy="1868265"/>
            </a:xfrm>
            <a:prstGeom prst="rect">
              <a:avLst/>
            </a:prstGeom>
            <a:noFill/>
            <a:ln>
              <a:noFill/>
            </a:ln>
          </p:spPr>
        </p:pic>
        <p:sp>
          <p:nvSpPr>
            <p:cNvPr id="292" name="Google Shape;292;p33"/>
            <p:cNvSpPr/>
            <p:nvPr/>
          </p:nvSpPr>
          <p:spPr>
            <a:xfrm>
              <a:off x="2693988" y="3603176"/>
              <a:ext cx="2503045" cy="3254824"/>
            </a:xfrm>
            <a:prstGeom prst="rect">
              <a:avLst/>
            </a:prstGeom>
            <a:gradFill>
              <a:gsLst>
                <a:gs pos="0">
                  <a:srgbClr val="BBE0E3"/>
                </a:gs>
                <a:gs pos="100000">
                  <a:srgbClr val="FFFFFF">
                    <a:alpha val="7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3" name="Google Shape;293;p33"/>
            <p:cNvSpPr txBox="1"/>
            <p:nvPr/>
          </p:nvSpPr>
          <p:spPr>
            <a:xfrm>
              <a:off x="2639028" y="3804789"/>
              <a:ext cx="256958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103B68"/>
                  </a:solidFill>
                  <a:latin typeface="Arial"/>
                  <a:ea typeface="Arial"/>
                  <a:cs typeface="Arial"/>
                  <a:sym typeface="Arial"/>
                </a:rPr>
                <a:t>Form an</a:t>
              </a:r>
              <a:endParaRPr/>
            </a:p>
            <a:p>
              <a:pPr indent="0" lvl="0" marL="0" marR="0" rtl="0" algn="ctr">
                <a:spcBef>
                  <a:spcPts val="0"/>
                </a:spcBef>
                <a:spcAft>
                  <a:spcPts val="0"/>
                </a:spcAft>
                <a:buNone/>
              </a:pPr>
              <a:r>
                <a:rPr b="1" lang="en-US" sz="2400">
                  <a:solidFill>
                    <a:srgbClr val="103B68"/>
                  </a:solidFill>
                  <a:latin typeface="Arial"/>
                  <a:ea typeface="Arial"/>
                  <a:cs typeface="Arial"/>
                  <a:sym typeface="Arial"/>
                </a:rPr>
                <a:t>Implementation</a:t>
              </a:r>
              <a:endParaRPr b="1" sz="2400">
                <a:solidFill>
                  <a:srgbClr val="103B68"/>
                </a:solidFill>
                <a:latin typeface="Arial"/>
                <a:ea typeface="Arial"/>
                <a:cs typeface="Arial"/>
                <a:sym typeface="Arial"/>
              </a:endParaRPr>
            </a:p>
            <a:p>
              <a:pPr indent="0" lvl="0" marL="0" marR="0" rtl="0" algn="ctr">
                <a:spcBef>
                  <a:spcPts val="0"/>
                </a:spcBef>
                <a:spcAft>
                  <a:spcPts val="0"/>
                </a:spcAft>
                <a:buNone/>
              </a:pPr>
              <a:r>
                <a:rPr b="1" lang="en-US" sz="2400">
                  <a:solidFill>
                    <a:srgbClr val="103B68"/>
                  </a:solidFill>
                  <a:latin typeface="Arial"/>
                  <a:ea typeface="Arial"/>
                  <a:cs typeface="Arial"/>
                  <a:sym typeface="Arial"/>
                </a:rPr>
                <a:t>Team</a:t>
              </a:r>
              <a:endParaRPr b="1" sz="2400">
                <a:solidFill>
                  <a:schemeClr val="dk1"/>
                </a:solidFill>
                <a:latin typeface="Arial"/>
                <a:ea typeface="Arial"/>
                <a:cs typeface="Arial"/>
                <a:sym typeface="Arial"/>
              </a:endParaRPr>
            </a:p>
          </p:txBody>
        </p:sp>
      </p:grpSp>
      <p:grpSp>
        <p:nvGrpSpPr>
          <p:cNvPr id="294" name="Google Shape;294;p33"/>
          <p:cNvGrpSpPr/>
          <p:nvPr/>
        </p:nvGrpSpPr>
        <p:grpSpPr>
          <a:xfrm>
            <a:off x="388938" y="1720534"/>
            <a:ext cx="2060575" cy="5137466"/>
            <a:chOff x="388938" y="1720534"/>
            <a:chExt cx="2060575" cy="5137466"/>
          </a:xfrm>
        </p:grpSpPr>
        <p:sp>
          <p:nvSpPr>
            <p:cNvPr id="295" name="Google Shape;295;p33"/>
            <p:cNvSpPr/>
            <p:nvPr/>
          </p:nvSpPr>
          <p:spPr>
            <a:xfrm>
              <a:off x="388938" y="3603176"/>
              <a:ext cx="2058987" cy="3254824"/>
            </a:xfrm>
            <a:prstGeom prst="rect">
              <a:avLst/>
            </a:prstGeom>
            <a:gradFill>
              <a:gsLst>
                <a:gs pos="0">
                  <a:srgbClr val="BBE0E3"/>
                </a:gs>
                <a:gs pos="100000">
                  <a:srgbClr val="FFFFFF">
                    <a:alpha val="7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96" name="Google Shape;296;p33"/>
            <p:cNvSpPr txBox="1"/>
            <p:nvPr/>
          </p:nvSpPr>
          <p:spPr>
            <a:xfrm>
              <a:off x="436563" y="3804789"/>
              <a:ext cx="2012950"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103B68"/>
                  </a:solidFill>
                  <a:latin typeface="Arial"/>
                  <a:ea typeface="Arial"/>
                  <a:cs typeface="Arial"/>
                  <a:sym typeface="Arial"/>
                </a:rPr>
                <a:t>Identify a</a:t>
              </a:r>
              <a:endParaRPr/>
            </a:p>
            <a:p>
              <a:pPr indent="0" lvl="0" marL="0" marR="0" rtl="0" algn="ctr">
                <a:spcBef>
                  <a:spcPts val="0"/>
                </a:spcBef>
                <a:spcAft>
                  <a:spcPts val="0"/>
                </a:spcAft>
                <a:buNone/>
              </a:pPr>
              <a:r>
                <a:rPr b="1" lang="en-US" sz="2400">
                  <a:solidFill>
                    <a:srgbClr val="103B68"/>
                  </a:solidFill>
                  <a:latin typeface="Arial"/>
                  <a:ea typeface="Arial"/>
                  <a:cs typeface="Arial"/>
                  <a:sym typeface="Arial"/>
                </a:rPr>
                <a:t>5S Leader</a:t>
              </a:r>
              <a:endParaRPr b="1" sz="2400">
                <a:solidFill>
                  <a:srgbClr val="103B68"/>
                </a:solidFill>
                <a:latin typeface="Arial"/>
                <a:ea typeface="Arial"/>
                <a:cs typeface="Arial"/>
                <a:sym typeface="Arial"/>
              </a:endParaRPr>
            </a:p>
          </p:txBody>
        </p:sp>
        <p:pic>
          <p:nvPicPr>
            <p:cNvPr descr="module15_page22_5s_dude.png" id="297" name="Google Shape;297;p33"/>
            <p:cNvPicPr preferRelativeResize="0"/>
            <p:nvPr/>
          </p:nvPicPr>
          <p:blipFill rotWithShape="1">
            <a:blip r:embed="rId4">
              <a:alphaModFix/>
            </a:blip>
            <a:srcRect b="0" l="0" r="0" t="0"/>
            <a:stretch/>
          </p:blipFill>
          <p:spPr>
            <a:xfrm>
              <a:off x="546399" y="1720534"/>
              <a:ext cx="1701501" cy="1849981"/>
            </a:xfrm>
            <a:prstGeom prst="rect">
              <a:avLst/>
            </a:prstGeom>
            <a:noFill/>
            <a:ln>
              <a:noFill/>
            </a:ln>
          </p:spPr>
        </p:pic>
      </p:grpSp>
      <p:grpSp>
        <p:nvGrpSpPr>
          <p:cNvPr id="298" name="Google Shape;298;p33"/>
          <p:cNvGrpSpPr/>
          <p:nvPr/>
        </p:nvGrpSpPr>
        <p:grpSpPr>
          <a:xfrm>
            <a:off x="5315325" y="1098101"/>
            <a:ext cx="2295525" cy="5759899"/>
            <a:chOff x="4829175" y="1098101"/>
            <a:chExt cx="2295525" cy="5759899"/>
          </a:xfrm>
        </p:grpSpPr>
        <p:sp>
          <p:nvSpPr>
            <p:cNvPr id="299" name="Google Shape;299;p33"/>
            <p:cNvSpPr/>
            <p:nvPr/>
          </p:nvSpPr>
          <p:spPr>
            <a:xfrm>
              <a:off x="4968875" y="3603176"/>
              <a:ext cx="2044700" cy="3254824"/>
            </a:xfrm>
            <a:prstGeom prst="rect">
              <a:avLst/>
            </a:prstGeom>
            <a:gradFill>
              <a:gsLst>
                <a:gs pos="0">
                  <a:srgbClr val="BBE0E3"/>
                </a:gs>
                <a:gs pos="100000">
                  <a:srgbClr val="FFFFFF">
                    <a:alpha val="7764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descr="teachemployees" id="300" name="Google Shape;300;p33"/>
            <p:cNvPicPr preferRelativeResize="0"/>
            <p:nvPr/>
          </p:nvPicPr>
          <p:blipFill rotWithShape="1">
            <a:blip r:embed="rId5">
              <a:alphaModFix/>
            </a:blip>
            <a:srcRect b="0" l="0" r="0" t="0"/>
            <a:stretch/>
          </p:blipFill>
          <p:spPr>
            <a:xfrm>
              <a:off x="4829175" y="1098101"/>
              <a:ext cx="2295525" cy="2376488"/>
            </a:xfrm>
            <a:prstGeom prst="rect">
              <a:avLst/>
            </a:prstGeom>
            <a:noFill/>
            <a:ln>
              <a:noFill/>
            </a:ln>
          </p:spPr>
        </p:pic>
        <p:sp>
          <p:nvSpPr>
            <p:cNvPr id="301" name="Google Shape;301;p33"/>
            <p:cNvSpPr txBox="1"/>
            <p:nvPr/>
          </p:nvSpPr>
          <p:spPr>
            <a:xfrm>
              <a:off x="4955267" y="3815672"/>
              <a:ext cx="203835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103B68"/>
                  </a:solidFill>
                  <a:latin typeface="Arial"/>
                  <a:ea typeface="Arial"/>
                  <a:cs typeface="Arial"/>
                  <a:sym typeface="Arial"/>
                </a:rPr>
                <a:t>Introduce</a:t>
              </a:r>
              <a:endParaRPr/>
            </a:p>
            <a:p>
              <a:pPr indent="0" lvl="0" marL="0" marR="0" rtl="0" algn="ctr">
                <a:spcBef>
                  <a:spcPts val="0"/>
                </a:spcBef>
                <a:spcAft>
                  <a:spcPts val="0"/>
                </a:spcAft>
                <a:buNone/>
              </a:pPr>
              <a:r>
                <a:rPr b="1" lang="en-US" sz="2400">
                  <a:solidFill>
                    <a:srgbClr val="103B68"/>
                  </a:solidFill>
                  <a:latin typeface="Arial"/>
                  <a:ea typeface="Arial"/>
                  <a:cs typeface="Arial"/>
                  <a:sym typeface="Arial"/>
                </a:rPr>
                <a:t>Employees</a:t>
              </a:r>
              <a:endParaRPr/>
            </a:p>
            <a:p>
              <a:pPr indent="0" lvl="0" marL="0" marR="0" rtl="0" algn="ctr">
                <a:spcBef>
                  <a:spcPts val="0"/>
                </a:spcBef>
                <a:spcAft>
                  <a:spcPts val="0"/>
                </a:spcAft>
                <a:buNone/>
              </a:pPr>
              <a:r>
                <a:rPr b="1" lang="en-US" sz="2400">
                  <a:solidFill>
                    <a:srgbClr val="103B68"/>
                  </a:solidFill>
                  <a:latin typeface="Arial"/>
                  <a:ea typeface="Arial"/>
                  <a:cs typeface="Arial"/>
                  <a:sym typeface="Arial"/>
                </a:rPr>
                <a:t>to 5S</a:t>
              </a:r>
              <a:endParaRPr b="1" sz="24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500"/>
                                        <p:tgtEl>
                                          <p:spTgt spid="2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500"/>
                                        <p:tgtEl>
                                          <p:spTgt spid="2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descr="iStock_000007662690Medium" id="308" name="Google Shape;308;p34"/>
          <p:cNvPicPr preferRelativeResize="0"/>
          <p:nvPr/>
        </p:nvPicPr>
        <p:blipFill rotWithShape="1">
          <a:blip r:embed="rId3">
            <a:alphaModFix/>
          </a:blip>
          <a:srcRect b="0" l="11658" r="0" t="0"/>
          <a:stretch/>
        </p:blipFill>
        <p:spPr>
          <a:xfrm>
            <a:off x="478700" y="1255804"/>
            <a:ext cx="3933825" cy="5078412"/>
          </a:xfrm>
          <a:prstGeom prst="rect">
            <a:avLst/>
          </a:prstGeom>
          <a:noFill/>
          <a:ln>
            <a:noFill/>
          </a:ln>
        </p:spPr>
      </p:pic>
      <p:sp>
        <p:nvSpPr>
          <p:cNvPr id="309" name="Google Shape;309;p34"/>
          <p:cNvSpPr txBox="1"/>
          <p:nvPr>
            <p:ph idx="1" type="body"/>
          </p:nvPr>
        </p:nvSpPr>
        <p:spPr>
          <a:xfrm>
            <a:off x="3257550" y="1430338"/>
            <a:ext cx="4737100" cy="27432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chemeClr val="lt2"/>
              </a:buClr>
              <a:buSzPts val="2200"/>
              <a:buFont typeface="Arial"/>
              <a:buNone/>
            </a:pPr>
            <a:r>
              <a:rPr b="1" i="0" lang="en-US" sz="2200" u="none" cap="none" strike="noStrike">
                <a:solidFill>
                  <a:srgbClr val="0D485C"/>
                </a:solidFill>
                <a:latin typeface="Arial"/>
                <a:ea typeface="Arial"/>
                <a:cs typeface="Arial"/>
                <a:sym typeface="Arial"/>
              </a:rPr>
              <a:t>Identify a Project</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Start with an easy project</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Empower employees</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Take “before” and “after” photos</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Champion provides guidance</a:t>
            </a:r>
            <a:endParaRPr/>
          </a:p>
          <a:p>
            <a:pPr indent="-228600" lvl="0" marL="228600" marR="0" rtl="0" algn="l">
              <a:spcBef>
                <a:spcPts val="0"/>
              </a:spcBef>
              <a:spcAft>
                <a:spcPts val="0"/>
              </a:spcAft>
              <a:buClr>
                <a:srgbClr val="34A8CF"/>
              </a:buClr>
              <a:buSzPts val="2200"/>
              <a:buFont typeface="Arial"/>
              <a:buChar char="»"/>
            </a:pPr>
            <a:r>
              <a:rPr b="0" i="0" lang="en-US" sz="2000" u="none" cap="none" strike="noStrike">
                <a:solidFill>
                  <a:schemeClr val="dk1"/>
                </a:solidFill>
                <a:latin typeface="Arial"/>
                <a:ea typeface="Arial"/>
                <a:cs typeface="Arial"/>
                <a:sym typeface="Arial"/>
              </a:rPr>
              <a:t>Develop and post a “standardize” checklist</a:t>
            </a:r>
            <a:endParaRPr/>
          </a:p>
        </p:txBody>
      </p:sp>
      <p:sp>
        <p:nvSpPr>
          <p:cNvPr id="310" name="Google Shape;310;p34"/>
          <p:cNvSpPr/>
          <p:nvPr/>
        </p:nvSpPr>
        <p:spPr>
          <a:xfrm>
            <a:off x="447675" y="557213"/>
            <a:ext cx="7063468"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D485C"/>
                </a:solidFill>
                <a:latin typeface="Arial"/>
                <a:ea typeface="Arial"/>
                <a:cs typeface="Arial"/>
                <a:sym typeface="Arial"/>
              </a:rPr>
              <a:t>Getting Started – Project Selection</a:t>
            </a:r>
            <a:endParaRPr b="1" sz="3200">
              <a:solidFill>
                <a:srgbClr val="0D485C"/>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descr="iStock_000005711853Medium" id="317" name="Google Shape;317;p35"/>
          <p:cNvPicPr preferRelativeResize="0"/>
          <p:nvPr/>
        </p:nvPicPr>
        <p:blipFill rotWithShape="1">
          <a:blip r:embed="rId3">
            <a:alphaModFix/>
          </a:blip>
          <a:srcRect b="0" l="17999" r="0" t="0"/>
          <a:stretch/>
        </p:blipFill>
        <p:spPr>
          <a:xfrm>
            <a:off x="0" y="1379538"/>
            <a:ext cx="4879391" cy="4465677"/>
          </a:xfrm>
          <a:prstGeom prst="rect">
            <a:avLst/>
          </a:prstGeom>
          <a:noFill/>
          <a:ln>
            <a:noFill/>
          </a:ln>
        </p:spPr>
      </p:pic>
      <p:sp>
        <p:nvSpPr>
          <p:cNvPr id="318" name="Google Shape;318;p35"/>
          <p:cNvSpPr txBox="1"/>
          <p:nvPr>
            <p:ph type="title"/>
          </p:nvPr>
        </p:nvSpPr>
        <p:spPr>
          <a:xfrm>
            <a:off x="447675" y="557213"/>
            <a:ext cx="8382000" cy="649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How to Get Started – Start</a:t>
            </a:r>
            <a:endParaRPr b="1" i="0" sz="3200" u="none" cap="none" strike="noStrike">
              <a:solidFill>
                <a:srgbClr val="C00000"/>
              </a:solidFill>
              <a:latin typeface="Arial"/>
              <a:ea typeface="Arial"/>
              <a:cs typeface="Arial"/>
              <a:sym typeface="Arial"/>
            </a:endParaRPr>
          </a:p>
        </p:txBody>
      </p:sp>
      <p:sp>
        <p:nvSpPr>
          <p:cNvPr id="319" name="Google Shape;319;p35"/>
          <p:cNvSpPr txBox="1"/>
          <p:nvPr>
            <p:ph idx="1" type="body"/>
          </p:nvPr>
        </p:nvSpPr>
        <p:spPr>
          <a:xfrm>
            <a:off x="3757950" y="1300163"/>
            <a:ext cx="3981450" cy="4247317"/>
          </a:xfrm>
          <a:prstGeom prst="rect">
            <a:avLst/>
          </a:prstGeom>
          <a:noFill/>
          <a:ln>
            <a:noFill/>
          </a:ln>
        </p:spPr>
        <p:txBody>
          <a:bodyPr anchorCtr="0" anchor="t" bIns="45700" lIns="91425" spcFirstLastPara="1" rIns="91425" wrap="square" tIns="45700">
            <a:noAutofit/>
          </a:bodyPr>
          <a:lstStyle/>
          <a:p>
            <a:pPr indent="-347472" lvl="0" marL="347472"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Divide large locations into areas, each with a leader</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Develop implementation schedule </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Prioritize and perform 5S activities</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Develop audit schedule</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Perform scheduled audits of area</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Record and post the results</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Enter all 5S audits into the audit score sheet shared in googlesheets</a:t>
            </a:r>
            <a:endParaRPr b="0" i="0" sz="1800" u="none" cap="none" strike="noStrike">
              <a:solidFill>
                <a:schemeClr val="dk1"/>
              </a:solidFill>
              <a:latin typeface="Arial"/>
              <a:ea typeface="Arial"/>
              <a:cs typeface="Arial"/>
              <a:sym typeface="Arial"/>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Focus on continuous improvement</a:t>
            </a:r>
            <a:endParaRPr/>
          </a:p>
          <a:p>
            <a:pPr indent="-342900" lvl="0" marL="342900" marR="0" rtl="0" algn="l">
              <a:spcBef>
                <a:spcPts val="0"/>
              </a:spcBef>
              <a:spcAft>
                <a:spcPts val="0"/>
              </a:spcAft>
              <a:buClr>
                <a:srgbClr val="34A8CF"/>
              </a:buClr>
              <a:buSzPts val="1980"/>
              <a:buFont typeface="Arial"/>
              <a:buChar char="»"/>
            </a:pPr>
            <a:r>
              <a:rPr b="0" i="0" lang="en-US" sz="1800" u="none" cap="none" strike="noStrike">
                <a:solidFill>
                  <a:schemeClr val="dk1"/>
                </a:solidFill>
                <a:latin typeface="Arial"/>
                <a:ea typeface="Arial"/>
                <a:cs typeface="Arial"/>
                <a:sym typeface="Arial"/>
              </a:rPr>
              <a:t>Provide team recognition</a:t>
            </a:r>
            <a:endParaRPr/>
          </a:p>
          <a:p>
            <a:pPr indent="-217170" lvl="0" marL="342900" marR="0" rtl="0" algn="l">
              <a:spcBef>
                <a:spcPts val="0"/>
              </a:spcBef>
              <a:spcAft>
                <a:spcPts val="0"/>
              </a:spcAft>
              <a:buClr>
                <a:srgbClr val="34A8CF"/>
              </a:buClr>
              <a:buSzPts val="198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1000"/>
                                        <p:tgtEl>
                                          <p:spTgt spid="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1000"/>
                                        <p:tgtEl>
                                          <p:spTgt spid="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1000"/>
                                        <p:tgtEl>
                                          <p:spTgt spid="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animEffect filter="fade" transition="in">
                                      <p:cBhvr>
                                        <p:cTn dur="1000"/>
                                        <p:tgtEl>
                                          <p:spTgt spid="3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animEffect filter="fade" transition="in">
                                      <p:cBhvr>
                                        <p:cTn dur="1000"/>
                                        <p:tgtEl>
                                          <p:spTgt spid="3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5" st="5"/>
                                            </p:txEl>
                                          </p:spTgt>
                                        </p:tgtEl>
                                        <p:attrNameLst>
                                          <p:attrName>style.visibility</p:attrName>
                                        </p:attrNameLst>
                                      </p:cBhvr>
                                      <p:to>
                                        <p:strVal val="visible"/>
                                      </p:to>
                                    </p:set>
                                    <p:animEffect filter="fade" transition="in">
                                      <p:cBhvr>
                                        <p:cTn dur="1000"/>
                                        <p:tgtEl>
                                          <p:spTgt spid="3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6" st="6"/>
                                            </p:txEl>
                                          </p:spTgt>
                                        </p:tgtEl>
                                        <p:attrNameLst>
                                          <p:attrName>style.visibility</p:attrName>
                                        </p:attrNameLst>
                                      </p:cBhvr>
                                      <p:to>
                                        <p:strVal val="visible"/>
                                      </p:to>
                                    </p:set>
                                    <p:animEffect filter="fade" transition="in">
                                      <p:cBhvr>
                                        <p:cTn dur="1000"/>
                                        <p:tgtEl>
                                          <p:spTgt spid="3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7" st="7"/>
                                            </p:txEl>
                                          </p:spTgt>
                                        </p:tgtEl>
                                        <p:attrNameLst>
                                          <p:attrName>style.visibility</p:attrName>
                                        </p:attrNameLst>
                                      </p:cBhvr>
                                      <p:to>
                                        <p:strVal val="visible"/>
                                      </p:to>
                                    </p:set>
                                    <p:animEffect filter="fade" transition="in">
                                      <p:cBhvr>
                                        <p:cTn dur="1000"/>
                                        <p:tgtEl>
                                          <p:spTgt spid="3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8" st="8"/>
                                            </p:txEl>
                                          </p:spTgt>
                                        </p:tgtEl>
                                        <p:attrNameLst>
                                          <p:attrName>style.visibility</p:attrName>
                                        </p:attrNameLst>
                                      </p:cBhvr>
                                      <p:to>
                                        <p:strVal val="visible"/>
                                      </p:to>
                                    </p:set>
                                    <p:animEffect filter="fade" transition="in">
                                      <p:cBhvr>
                                        <p:cTn dur="1000"/>
                                        <p:tgtEl>
                                          <p:spTgt spid="3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9" st="9"/>
                                            </p:txEl>
                                          </p:spTgt>
                                        </p:tgtEl>
                                        <p:attrNameLst>
                                          <p:attrName>style.visibility</p:attrName>
                                        </p:attrNameLst>
                                      </p:cBhvr>
                                      <p:to>
                                        <p:strVal val="visible"/>
                                      </p:to>
                                    </p:set>
                                    <p:animEffect filter="fade" transition="in">
                                      <p:cBhvr>
                                        <p:cTn dur="1000"/>
                                        <p:tgtEl>
                                          <p:spTgt spid="31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3667362" y="2063284"/>
            <a:ext cx="4947956"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Download 5S Forms</a:t>
            </a:r>
            <a:endParaRPr/>
          </a:p>
        </p:txBody>
      </p:sp>
      <p:sp>
        <p:nvSpPr>
          <p:cNvPr id="327" name="Google Shape;327;p36"/>
          <p:cNvSpPr txBox="1"/>
          <p:nvPr/>
        </p:nvSpPr>
        <p:spPr>
          <a:xfrm>
            <a:off x="3667362" y="3326854"/>
            <a:ext cx="3889093"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200">
                <a:solidFill>
                  <a:schemeClr val="dk1"/>
                </a:solidFill>
                <a:latin typeface="Arial"/>
                <a:ea typeface="Arial"/>
                <a:cs typeface="Arial"/>
                <a:sym typeface="Arial"/>
              </a:rPr>
              <a:t>The 5S Excel Checklist will be shared in googlesheets</a:t>
            </a:r>
            <a:endParaRPr b="1" sz="2200">
              <a:solidFill>
                <a:schemeClr val="dk1"/>
              </a:solidFill>
              <a:latin typeface="Arial"/>
              <a:ea typeface="Arial"/>
              <a:cs typeface="Arial"/>
              <a:sym typeface="Arial"/>
            </a:endParaRPr>
          </a:p>
        </p:txBody>
      </p:sp>
      <p:pic>
        <p:nvPicPr>
          <p:cNvPr descr="5shorizontals.png" id="328" name="Google Shape;328;p36"/>
          <p:cNvPicPr preferRelativeResize="0"/>
          <p:nvPr/>
        </p:nvPicPr>
        <p:blipFill rotWithShape="1">
          <a:blip r:embed="rId3">
            <a:alphaModFix/>
          </a:blip>
          <a:srcRect b="0" l="0" r="0" t="0"/>
          <a:stretch/>
        </p:blipFill>
        <p:spPr>
          <a:xfrm>
            <a:off x="542925" y="1341438"/>
            <a:ext cx="2341563" cy="474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descr="page08_person.png" id="335" name="Google Shape;335;p37"/>
          <p:cNvPicPr preferRelativeResize="0"/>
          <p:nvPr/>
        </p:nvPicPr>
        <p:blipFill rotWithShape="1">
          <a:blip r:embed="rId3">
            <a:alphaModFix/>
          </a:blip>
          <a:srcRect b="0" l="0" r="0" t="0"/>
          <a:stretch/>
        </p:blipFill>
        <p:spPr>
          <a:xfrm>
            <a:off x="-5334" y="1140656"/>
            <a:ext cx="4207223" cy="3888546"/>
          </a:xfrm>
          <a:prstGeom prst="rect">
            <a:avLst/>
          </a:prstGeom>
          <a:noFill/>
          <a:ln>
            <a:noFill/>
          </a:ln>
        </p:spPr>
      </p:pic>
      <p:sp>
        <p:nvSpPr>
          <p:cNvPr id="336" name="Google Shape;336;p37"/>
          <p:cNvSpPr txBox="1"/>
          <p:nvPr/>
        </p:nvSpPr>
        <p:spPr>
          <a:xfrm>
            <a:off x="3900363" y="2409825"/>
            <a:ext cx="1957587"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0D485C"/>
                </a:solidFill>
                <a:latin typeface="Arial"/>
                <a:ea typeface="Arial"/>
                <a:cs typeface="Arial"/>
                <a:sym typeface="Arial"/>
              </a:rPr>
              <a:t>5S Principles</a:t>
            </a:r>
            <a:endParaRPr b="1" sz="2200">
              <a:solidFill>
                <a:srgbClr val="0D485C"/>
              </a:solidFill>
              <a:latin typeface="Arial"/>
              <a:ea typeface="Arial"/>
              <a:cs typeface="Arial"/>
              <a:sym typeface="Arial"/>
            </a:endParaRPr>
          </a:p>
        </p:txBody>
      </p:sp>
      <p:sp>
        <p:nvSpPr>
          <p:cNvPr id="337" name="Google Shape;337;p37"/>
          <p:cNvSpPr/>
          <p:nvPr/>
        </p:nvSpPr>
        <p:spPr>
          <a:xfrm>
            <a:off x="457200" y="555625"/>
            <a:ext cx="8229600" cy="64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0D485C"/>
                </a:solidFill>
                <a:latin typeface="Arial"/>
                <a:ea typeface="Arial"/>
                <a:cs typeface="Arial"/>
                <a:sym typeface="Arial"/>
              </a:rPr>
              <a:t>Summary</a:t>
            </a:r>
            <a:endParaRPr/>
          </a:p>
        </p:txBody>
      </p:sp>
      <p:sp>
        <p:nvSpPr>
          <p:cNvPr id="338" name="Google Shape;338;p37"/>
          <p:cNvSpPr/>
          <p:nvPr/>
        </p:nvSpPr>
        <p:spPr>
          <a:xfrm>
            <a:off x="3989388" y="2849238"/>
            <a:ext cx="3536950" cy="2321148"/>
          </a:xfrm>
          <a:prstGeom prst="rect">
            <a:avLst/>
          </a:prstGeom>
          <a:noFill/>
          <a:ln>
            <a:noFill/>
          </a:ln>
        </p:spPr>
        <p:txBody>
          <a:bodyPr anchorCtr="0" anchor="t" bIns="0" lIns="0" spcFirstLastPara="1" rIns="0" wrap="square" tIns="0">
            <a:noAutofit/>
          </a:bodyPr>
          <a:lstStyle/>
          <a:p>
            <a:pPr indent="-231775" lvl="0" marL="231775" marR="0" rtl="0" algn="l">
              <a:lnSpc>
                <a:spcPct val="110000"/>
              </a:lnSpc>
              <a:spcBef>
                <a:spcPts val="0"/>
              </a:spcBef>
              <a:spcAft>
                <a:spcPts val="0"/>
              </a:spcAft>
              <a:buClr>
                <a:srgbClr val="34A8CF"/>
              </a:buClr>
              <a:buSzPts val="2200"/>
              <a:buFont typeface="Arial"/>
              <a:buChar char="»"/>
            </a:pPr>
            <a:r>
              <a:rPr lang="en-US" sz="2000">
                <a:solidFill>
                  <a:schemeClr val="dk1"/>
                </a:solidFill>
                <a:latin typeface="Arial"/>
                <a:ea typeface="Arial"/>
                <a:cs typeface="Arial"/>
                <a:sym typeface="Arial"/>
              </a:rPr>
              <a:t>Workplace organization is the first step in continuous improvement</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Get everyone involved  </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Audit on a regular basis</a:t>
            </a:r>
            <a:endParaRPr/>
          </a:p>
          <a:p>
            <a:pPr indent="-231775" lvl="0" marL="231775" marR="0" rtl="0" algn="l">
              <a:lnSpc>
                <a:spcPct val="110000"/>
              </a:lnSpc>
              <a:spcBef>
                <a:spcPts val="900"/>
              </a:spcBef>
              <a:spcAft>
                <a:spcPts val="0"/>
              </a:spcAft>
              <a:buClr>
                <a:srgbClr val="34A8CF"/>
              </a:buClr>
              <a:buSzPts val="2200"/>
              <a:buFont typeface="Arial"/>
              <a:buChar char="»"/>
            </a:pPr>
            <a:r>
              <a:rPr lang="en-US" sz="2000">
                <a:solidFill>
                  <a:schemeClr val="dk1"/>
                </a:solidFill>
                <a:latin typeface="Arial"/>
                <a:ea typeface="Arial"/>
                <a:cs typeface="Arial"/>
                <a:sym typeface="Arial"/>
              </a:rPr>
              <a:t>Monitor using visual management</a:t>
            </a:r>
            <a:endParaRPr/>
          </a:p>
        </p:txBody>
      </p:sp>
      <p:sp>
        <p:nvSpPr>
          <p:cNvPr id="339" name="Google Shape;339;p37"/>
          <p:cNvSpPr txBox="1"/>
          <p:nvPr/>
        </p:nvSpPr>
        <p:spPr>
          <a:xfrm>
            <a:off x="424543" y="5531500"/>
            <a:ext cx="6531428" cy="46196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rgbClr val="34A8CF"/>
                </a:solidFill>
                <a:latin typeface="Arial"/>
                <a:ea typeface="Arial"/>
                <a:cs typeface="Arial"/>
                <a:sym typeface="Arial"/>
              </a:rPr>
              <a:t>S</a:t>
            </a:r>
            <a:r>
              <a:rPr b="1" lang="en-US" sz="1800">
                <a:solidFill>
                  <a:srgbClr val="34A8CF"/>
                </a:solidFill>
                <a:latin typeface="Arial"/>
                <a:ea typeface="Arial"/>
                <a:cs typeface="Arial"/>
                <a:sym typeface="Arial"/>
              </a:rPr>
              <a:t>ort – </a:t>
            </a:r>
            <a:r>
              <a:rPr b="1" lang="en-US" sz="2400">
                <a:solidFill>
                  <a:srgbClr val="34A8CF"/>
                </a:solidFill>
                <a:latin typeface="Arial"/>
                <a:ea typeface="Arial"/>
                <a:cs typeface="Arial"/>
                <a:sym typeface="Arial"/>
              </a:rPr>
              <a:t>S</a:t>
            </a:r>
            <a:r>
              <a:rPr b="1" lang="en-US" sz="1800">
                <a:solidFill>
                  <a:srgbClr val="34A8CF"/>
                </a:solidFill>
                <a:latin typeface="Arial"/>
                <a:ea typeface="Arial"/>
                <a:cs typeface="Arial"/>
                <a:sym typeface="Arial"/>
              </a:rPr>
              <a:t>et in </a:t>
            </a:r>
            <a:r>
              <a:rPr b="1" lang="en-US" sz="2400">
                <a:solidFill>
                  <a:srgbClr val="34A8CF"/>
                </a:solidFill>
                <a:latin typeface="Arial"/>
                <a:ea typeface="Arial"/>
                <a:cs typeface="Arial"/>
                <a:sym typeface="Arial"/>
              </a:rPr>
              <a:t>O</a:t>
            </a:r>
            <a:r>
              <a:rPr b="1" lang="en-US" sz="1800">
                <a:solidFill>
                  <a:srgbClr val="34A8CF"/>
                </a:solidFill>
                <a:latin typeface="Arial"/>
                <a:ea typeface="Arial"/>
                <a:cs typeface="Arial"/>
                <a:sym typeface="Arial"/>
              </a:rPr>
              <a:t>rder – </a:t>
            </a:r>
            <a:r>
              <a:rPr b="1" lang="en-US" sz="2400">
                <a:solidFill>
                  <a:srgbClr val="34A8CF"/>
                </a:solidFill>
                <a:latin typeface="Arial"/>
                <a:ea typeface="Arial"/>
                <a:cs typeface="Arial"/>
                <a:sym typeface="Arial"/>
              </a:rPr>
              <a:t>S</a:t>
            </a:r>
            <a:r>
              <a:rPr b="1" lang="en-US" sz="1800">
                <a:solidFill>
                  <a:srgbClr val="34A8CF"/>
                </a:solidFill>
                <a:latin typeface="Arial"/>
                <a:ea typeface="Arial"/>
                <a:cs typeface="Arial"/>
                <a:sym typeface="Arial"/>
              </a:rPr>
              <a:t>hine – </a:t>
            </a:r>
            <a:r>
              <a:rPr b="1" lang="en-US" sz="2400">
                <a:solidFill>
                  <a:srgbClr val="34A8CF"/>
                </a:solidFill>
                <a:latin typeface="Arial"/>
                <a:ea typeface="Arial"/>
                <a:cs typeface="Arial"/>
                <a:sym typeface="Arial"/>
              </a:rPr>
              <a:t>S</a:t>
            </a:r>
            <a:r>
              <a:rPr b="1" lang="en-US" sz="1800">
                <a:solidFill>
                  <a:srgbClr val="34A8CF"/>
                </a:solidFill>
                <a:latin typeface="Arial"/>
                <a:ea typeface="Arial"/>
                <a:cs typeface="Arial"/>
                <a:sym typeface="Arial"/>
              </a:rPr>
              <a:t>tandardize – </a:t>
            </a:r>
            <a:r>
              <a:rPr b="1" lang="en-US" sz="2400">
                <a:solidFill>
                  <a:srgbClr val="34A8CF"/>
                </a:solidFill>
                <a:latin typeface="Arial"/>
                <a:ea typeface="Arial"/>
                <a:cs typeface="Arial"/>
                <a:sym typeface="Arial"/>
              </a:rPr>
              <a:t>S</a:t>
            </a:r>
            <a:r>
              <a:rPr b="1" lang="en-US" sz="1800">
                <a:solidFill>
                  <a:srgbClr val="34A8CF"/>
                </a:solidFill>
                <a:latin typeface="Arial"/>
                <a:ea typeface="Arial"/>
                <a:cs typeface="Arial"/>
                <a:sym typeface="Arial"/>
              </a:rPr>
              <a:t>ustain</a:t>
            </a:r>
            <a:endParaRPr/>
          </a:p>
        </p:txBody>
      </p:sp>
      <p:pic>
        <p:nvPicPr>
          <p:cNvPr id="340" name="Google Shape;340;p37"/>
          <p:cNvPicPr preferRelativeResize="0"/>
          <p:nvPr/>
        </p:nvPicPr>
        <p:blipFill rotWithShape="1">
          <a:blip r:embed="rId4">
            <a:alphaModFix/>
          </a:blip>
          <a:srcRect b="0" l="0" r="0" t="7243"/>
          <a:stretch/>
        </p:blipFill>
        <p:spPr>
          <a:xfrm>
            <a:off x="3628184" y="140838"/>
            <a:ext cx="3704945" cy="2131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1000"/>
                                        <p:tgtEl>
                                          <p:spTgt spid="3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animEffect filter="fade" transition="in">
                                      <p:cBhvr>
                                        <p:cTn dur="1000"/>
                                        <p:tgtEl>
                                          <p:spTgt spid="3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2" st="2"/>
                                            </p:txEl>
                                          </p:spTgt>
                                        </p:tgtEl>
                                        <p:attrNameLst>
                                          <p:attrName>style.visibility</p:attrName>
                                        </p:attrNameLst>
                                      </p:cBhvr>
                                      <p:to>
                                        <p:strVal val="visible"/>
                                      </p:to>
                                    </p:set>
                                    <p:animEffect filter="fade" transition="in">
                                      <p:cBhvr>
                                        <p:cTn dur="1000"/>
                                        <p:tgtEl>
                                          <p:spTgt spid="3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xEl>
                                              <p:pRg end="3" st="3"/>
                                            </p:txEl>
                                          </p:spTgt>
                                        </p:tgtEl>
                                        <p:attrNameLst>
                                          <p:attrName>style.visibility</p:attrName>
                                        </p:attrNameLst>
                                      </p:cBhvr>
                                      <p:to>
                                        <p:strVal val="visible"/>
                                      </p:to>
                                    </p:set>
                                    <p:animEffect filter="fade" transition="in">
                                      <p:cBhvr>
                                        <p:cTn dur="1000"/>
                                        <p:tgtEl>
                                          <p:spTgt spid="3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descr="blockstack.jpg" id="83" name="Google Shape;83;p14"/>
          <p:cNvPicPr preferRelativeResize="0"/>
          <p:nvPr/>
        </p:nvPicPr>
        <p:blipFill rotWithShape="1">
          <a:blip r:embed="rId3">
            <a:alphaModFix/>
          </a:blip>
          <a:srcRect b="0" l="10548" r="0" t="0"/>
          <a:stretch/>
        </p:blipFill>
        <p:spPr>
          <a:xfrm>
            <a:off x="0" y="555170"/>
            <a:ext cx="5651827" cy="6313715"/>
          </a:xfrm>
          <a:prstGeom prst="rect">
            <a:avLst/>
          </a:prstGeom>
          <a:noFill/>
          <a:ln>
            <a:noFill/>
          </a:ln>
        </p:spPr>
      </p:pic>
      <p:sp>
        <p:nvSpPr>
          <p:cNvPr id="84" name="Google Shape;84;p14"/>
          <p:cNvSpPr txBox="1"/>
          <p:nvPr>
            <p:ph idx="1" type="body"/>
          </p:nvPr>
        </p:nvSpPr>
        <p:spPr>
          <a:xfrm>
            <a:off x="5167314" y="1287462"/>
            <a:ext cx="2919411" cy="15319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2"/>
              </a:buClr>
              <a:buSzPts val="2420"/>
              <a:buFont typeface="Arial"/>
              <a:buNone/>
            </a:pPr>
            <a:r>
              <a:rPr b="0" i="0" lang="en-US" sz="2200" u="none" cap="none" strike="noStrike">
                <a:solidFill>
                  <a:schemeClr val="dk1"/>
                </a:solidFill>
                <a:latin typeface="Arial"/>
                <a:ea typeface="Arial"/>
                <a:cs typeface="Arial"/>
                <a:sym typeface="Arial"/>
              </a:rPr>
              <a:t>5S represents </a:t>
            </a:r>
            <a:endParaRPr/>
          </a:p>
          <a:p>
            <a:pPr indent="0" lvl="0" marL="0" marR="0" rtl="0" algn="l">
              <a:lnSpc>
                <a:spcPct val="90000"/>
              </a:lnSpc>
              <a:spcBef>
                <a:spcPts val="440"/>
              </a:spcBef>
              <a:spcAft>
                <a:spcPts val="0"/>
              </a:spcAft>
              <a:buClr>
                <a:schemeClr val="lt2"/>
              </a:buClr>
              <a:buSzPts val="2420"/>
              <a:buFont typeface="Arial"/>
              <a:buNone/>
            </a:pPr>
            <a:r>
              <a:rPr b="0" i="0" lang="en-US" sz="2200" u="none" cap="none" strike="noStrike">
                <a:solidFill>
                  <a:schemeClr val="dk1"/>
                </a:solidFill>
                <a:latin typeface="Arial"/>
                <a:ea typeface="Arial"/>
                <a:cs typeface="Arial"/>
                <a:sym typeface="Arial"/>
              </a:rPr>
              <a:t>5 disciplines </a:t>
            </a:r>
            <a:endParaRPr/>
          </a:p>
          <a:p>
            <a:pPr indent="0" lvl="0" marL="0" marR="0" rtl="0" algn="l">
              <a:lnSpc>
                <a:spcPct val="90000"/>
              </a:lnSpc>
              <a:spcBef>
                <a:spcPts val="440"/>
              </a:spcBef>
              <a:spcAft>
                <a:spcPts val="0"/>
              </a:spcAft>
              <a:buClr>
                <a:schemeClr val="lt2"/>
              </a:buClr>
              <a:buSzPts val="2420"/>
              <a:buFont typeface="Arial"/>
              <a:buNone/>
            </a:pPr>
            <a:r>
              <a:rPr b="0" i="0" lang="en-US" sz="2200" u="none" cap="none" strike="noStrike">
                <a:solidFill>
                  <a:schemeClr val="dk1"/>
                </a:solidFill>
                <a:latin typeface="Arial"/>
                <a:ea typeface="Arial"/>
                <a:cs typeface="Arial"/>
                <a:sym typeface="Arial"/>
              </a:rPr>
              <a:t>for maintaining a </a:t>
            </a:r>
            <a:endParaRPr/>
          </a:p>
          <a:p>
            <a:pPr indent="0" lvl="0" marL="0" marR="0" rtl="0" algn="l">
              <a:lnSpc>
                <a:spcPct val="90000"/>
              </a:lnSpc>
              <a:spcBef>
                <a:spcPts val="440"/>
              </a:spcBef>
              <a:spcAft>
                <a:spcPts val="0"/>
              </a:spcAft>
              <a:buClr>
                <a:schemeClr val="lt2"/>
              </a:buClr>
              <a:buSzPts val="2420"/>
              <a:buFont typeface="Arial"/>
              <a:buNone/>
            </a:pPr>
            <a:r>
              <a:rPr b="1" i="0" lang="en-US" sz="2200" u="none" cap="none" strike="noStrike">
                <a:solidFill>
                  <a:schemeClr val="dk1"/>
                </a:solidFill>
                <a:latin typeface="Arial"/>
                <a:ea typeface="Arial"/>
                <a:cs typeface="Arial"/>
                <a:sym typeface="Arial"/>
              </a:rPr>
              <a:t>visual workplace</a:t>
            </a:r>
            <a:endParaRPr b="0" i="0" sz="2200" u="none" cap="none" strike="noStrike">
              <a:solidFill>
                <a:schemeClr val="dk1"/>
              </a:solidFill>
              <a:latin typeface="Arial"/>
              <a:ea typeface="Arial"/>
              <a:cs typeface="Arial"/>
              <a:sym typeface="Arial"/>
            </a:endParaRPr>
          </a:p>
        </p:txBody>
      </p:sp>
      <p:sp>
        <p:nvSpPr>
          <p:cNvPr id="85" name="Google Shape;85;p14"/>
          <p:cNvSpPr txBox="1"/>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D485C"/>
                </a:solidFill>
                <a:latin typeface="Arial"/>
                <a:ea typeface="Arial"/>
                <a:cs typeface="Arial"/>
                <a:sym typeface="Arial"/>
              </a:rPr>
              <a:t>5S Stands for</a:t>
            </a:r>
            <a:endParaRPr b="1" sz="3200">
              <a:solidFill>
                <a:srgbClr val="0D485C"/>
              </a:solidFill>
              <a:latin typeface="Arial"/>
              <a:ea typeface="Arial"/>
              <a:cs typeface="Arial"/>
              <a:sym typeface="Arial"/>
            </a:endParaRPr>
          </a:p>
        </p:txBody>
      </p:sp>
      <p:sp>
        <p:nvSpPr>
          <p:cNvPr id="86" name="Google Shape;86;p14"/>
          <p:cNvSpPr txBox="1"/>
          <p:nvPr/>
        </p:nvSpPr>
        <p:spPr>
          <a:xfrm>
            <a:off x="5166633" y="2888799"/>
            <a:ext cx="1646605"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103B68"/>
                </a:solidFill>
                <a:latin typeface="Arial"/>
                <a:ea typeface="Arial"/>
                <a:cs typeface="Arial"/>
                <a:sym typeface="Arial"/>
              </a:rPr>
              <a:t>S</a:t>
            </a:r>
            <a:r>
              <a:rPr b="1" lang="en-US" sz="1800">
                <a:solidFill>
                  <a:srgbClr val="103B68"/>
                </a:solidFill>
                <a:latin typeface="Arial"/>
                <a:ea typeface="Arial"/>
                <a:cs typeface="Arial"/>
                <a:sym typeface="Arial"/>
              </a:rPr>
              <a:t>ort</a:t>
            </a:r>
            <a:endParaRPr/>
          </a:p>
          <a:p>
            <a:pPr indent="0" lvl="0" marL="0" marR="0" rtl="0" algn="l">
              <a:spcBef>
                <a:spcPts val="0"/>
              </a:spcBef>
              <a:spcAft>
                <a:spcPts val="0"/>
              </a:spcAft>
              <a:buNone/>
            </a:pPr>
            <a:r>
              <a:rPr b="1" lang="en-US" sz="3600">
                <a:solidFill>
                  <a:srgbClr val="103B68"/>
                </a:solidFill>
                <a:latin typeface="Arial"/>
                <a:ea typeface="Arial"/>
                <a:cs typeface="Arial"/>
                <a:sym typeface="Arial"/>
              </a:rPr>
              <a:t>S</a:t>
            </a:r>
            <a:r>
              <a:rPr b="1" lang="en-US" sz="1800">
                <a:solidFill>
                  <a:srgbClr val="103B68"/>
                </a:solidFill>
                <a:latin typeface="Arial"/>
                <a:ea typeface="Arial"/>
                <a:cs typeface="Arial"/>
                <a:sym typeface="Arial"/>
              </a:rPr>
              <a:t>et in order</a:t>
            </a:r>
            <a:endParaRPr/>
          </a:p>
          <a:p>
            <a:pPr indent="0" lvl="0" marL="0" marR="0" rtl="0" algn="l">
              <a:spcBef>
                <a:spcPts val="0"/>
              </a:spcBef>
              <a:spcAft>
                <a:spcPts val="0"/>
              </a:spcAft>
              <a:buNone/>
            </a:pPr>
            <a:r>
              <a:rPr b="1" lang="en-US" sz="3600">
                <a:solidFill>
                  <a:srgbClr val="103B68"/>
                </a:solidFill>
                <a:latin typeface="Arial"/>
                <a:ea typeface="Arial"/>
                <a:cs typeface="Arial"/>
                <a:sym typeface="Arial"/>
              </a:rPr>
              <a:t>S</a:t>
            </a:r>
            <a:r>
              <a:rPr b="1" lang="en-US" sz="1800">
                <a:solidFill>
                  <a:srgbClr val="103B68"/>
                </a:solidFill>
                <a:latin typeface="Arial"/>
                <a:ea typeface="Arial"/>
                <a:cs typeface="Arial"/>
                <a:sym typeface="Arial"/>
              </a:rPr>
              <a:t>hine</a:t>
            </a:r>
            <a:endParaRPr/>
          </a:p>
          <a:p>
            <a:pPr indent="0" lvl="0" marL="0" marR="0" rtl="0" algn="l">
              <a:spcBef>
                <a:spcPts val="0"/>
              </a:spcBef>
              <a:spcAft>
                <a:spcPts val="0"/>
              </a:spcAft>
              <a:buNone/>
            </a:pPr>
            <a:r>
              <a:rPr b="1" lang="en-US" sz="3600">
                <a:solidFill>
                  <a:srgbClr val="103B68"/>
                </a:solidFill>
                <a:latin typeface="Arial"/>
                <a:ea typeface="Arial"/>
                <a:cs typeface="Arial"/>
                <a:sym typeface="Arial"/>
              </a:rPr>
              <a:t>S</a:t>
            </a:r>
            <a:r>
              <a:rPr b="1" lang="en-US" sz="1800">
                <a:solidFill>
                  <a:srgbClr val="103B68"/>
                </a:solidFill>
                <a:latin typeface="Arial"/>
                <a:ea typeface="Arial"/>
                <a:cs typeface="Arial"/>
                <a:sym typeface="Arial"/>
              </a:rPr>
              <a:t>tandardize</a:t>
            </a:r>
            <a:endParaRPr/>
          </a:p>
          <a:p>
            <a:pPr indent="0" lvl="0" marL="0" marR="0" rtl="0" algn="l">
              <a:spcBef>
                <a:spcPts val="0"/>
              </a:spcBef>
              <a:spcAft>
                <a:spcPts val="0"/>
              </a:spcAft>
              <a:buNone/>
            </a:pPr>
            <a:r>
              <a:rPr b="1" lang="en-US" sz="3600">
                <a:solidFill>
                  <a:srgbClr val="103B68"/>
                </a:solidFill>
                <a:latin typeface="Arial"/>
                <a:ea typeface="Arial"/>
                <a:cs typeface="Arial"/>
                <a:sym typeface="Arial"/>
              </a:rPr>
              <a:t>S</a:t>
            </a:r>
            <a:r>
              <a:rPr b="1" lang="en-US" sz="1800">
                <a:solidFill>
                  <a:srgbClr val="103B68"/>
                </a:solidFill>
                <a:latin typeface="Arial"/>
                <a:ea typeface="Arial"/>
                <a:cs typeface="Arial"/>
                <a:sym typeface="Arial"/>
              </a:rPr>
              <a:t>ustain</a:t>
            </a:r>
            <a:endParaRPr/>
          </a:p>
          <a:p>
            <a:pPr indent="0" lvl="0" marL="0" marR="0" rtl="0" algn="l">
              <a:spcBef>
                <a:spcPts val="0"/>
              </a:spcBef>
              <a:spcAft>
                <a:spcPts val="0"/>
              </a:spcAft>
              <a:buNone/>
            </a:pPr>
            <a:r>
              <a:t/>
            </a:r>
            <a:endParaRPr b="1" sz="1800">
              <a:solidFill>
                <a:srgbClr val="103B68"/>
              </a:solidFill>
              <a:latin typeface="Arial"/>
              <a:ea typeface="Arial"/>
              <a:cs typeface="Arial"/>
              <a:sym typeface="Arial"/>
            </a:endParaRPr>
          </a:p>
          <a:p>
            <a:pPr indent="0" lvl="0" marL="0" marR="0" rtl="0" algn="l">
              <a:spcBef>
                <a:spcPts val="0"/>
              </a:spcBef>
              <a:spcAft>
                <a:spcPts val="0"/>
              </a:spcAft>
              <a:buNone/>
            </a:pPr>
            <a:r>
              <a:t/>
            </a:r>
            <a:endParaRPr b="1" sz="1800">
              <a:solidFill>
                <a:srgbClr val="103B68"/>
              </a:solidFill>
              <a:latin typeface="Arial"/>
              <a:ea typeface="Arial"/>
              <a:cs typeface="Arial"/>
              <a:sym typeface="Arial"/>
            </a:endParaRPr>
          </a:p>
          <a:p>
            <a:pPr indent="0" lvl="0" marL="0" marR="0" rtl="0" algn="l">
              <a:spcBef>
                <a:spcPts val="0"/>
              </a:spcBef>
              <a:spcAft>
                <a:spcPts val="0"/>
              </a:spcAft>
              <a:buNone/>
            </a:pPr>
            <a:r>
              <a:t/>
            </a:r>
            <a:endParaRPr b="1" sz="1800">
              <a:solidFill>
                <a:srgbClr val="103B68"/>
              </a:solidFill>
              <a:latin typeface="Arial"/>
              <a:ea typeface="Arial"/>
              <a:cs typeface="Arial"/>
              <a:sym typeface="Arial"/>
            </a:endParaRPr>
          </a:p>
          <a:p>
            <a:pPr indent="0" lvl="0" marL="0" marR="0" rtl="0" algn="l">
              <a:spcBef>
                <a:spcPts val="0"/>
              </a:spcBef>
              <a:spcAft>
                <a:spcPts val="0"/>
              </a:spcAft>
              <a:buNone/>
            </a:pPr>
            <a:r>
              <a:t/>
            </a:r>
            <a:endParaRPr b="1" sz="1800">
              <a:solidFill>
                <a:srgbClr val="103B68"/>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rgbClr val="0D485C"/>
                </a:solidFill>
                <a:latin typeface="Arial"/>
                <a:ea typeface="Arial"/>
                <a:cs typeface="Arial"/>
                <a:sym typeface="Arial"/>
              </a:rPr>
              <a:t>Benefits of 5S</a:t>
            </a:r>
            <a:endParaRPr/>
          </a:p>
        </p:txBody>
      </p:sp>
      <p:grpSp>
        <p:nvGrpSpPr>
          <p:cNvPr id="94" name="Google Shape;94;p15"/>
          <p:cNvGrpSpPr/>
          <p:nvPr/>
        </p:nvGrpSpPr>
        <p:grpSpPr>
          <a:xfrm>
            <a:off x="988252" y="3112249"/>
            <a:ext cx="1644650" cy="2294623"/>
            <a:chOff x="1549855" y="3611303"/>
            <a:chExt cx="1644650" cy="2294623"/>
          </a:xfrm>
        </p:grpSpPr>
        <p:pic>
          <p:nvPicPr>
            <p:cNvPr descr="present" id="95" name="Google Shape;95;p15"/>
            <p:cNvPicPr preferRelativeResize="0"/>
            <p:nvPr/>
          </p:nvPicPr>
          <p:blipFill rotWithShape="1">
            <a:blip r:embed="rId3">
              <a:alphaModFix/>
            </a:blip>
            <a:srcRect b="0" l="0" r="0" t="0"/>
            <a:stretch/>
          </p:blipFill>
          <p:spPr>
            <a:xfrm>
              <a:off x="1611768" y="3611303"/>
              <a:ext cx="1563687" cy="1563688"/>
            </a:xfrm>
            <a:prstGeom prst="rect">
              <a:avLst/>
            </a:prstGeom>
            <a:noFill/>
            <a:ln>
              <a:noFill/>
            </a:ln>
          </p:spPr>
        </p:pic>
        <p:sp>
          <p:nvSpPr>
            <p:cNvPr id="96" name="Google Shape;96;p15"/>
            <p:cNvSpPr txBox="1"/>
            <p:nvPr/>
          </p:nvSpPr>
          <p:spPr>
            <a:xfrm>
              <a:off x="1549855" y="5223232"/>
              <a:ext cx="1644650" cy="68269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760"/>
                <a:buFont typeface="Arial"/>
                <a:buNone/>
              </a:pPr>
              <a:r>
                <a:rPr b="1" i="0" lang="en-US" sz="1600" u="none" cap="none" strike="noStrike">
                  <a:solidFill>
                    <a:schemeClr val="dk1"/>
                  </a:solidFill>
                  <a:latin typeface="Arial"/>
                  <a:ea typeface="Arial"/>
                  <a:cs typeface="Arial"/>
                  <a:sym typeface="Arial"/>
                </a:rPr>
                <a:t>Always be </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“tour ready”</a:t>
              </a:r>
              <a:endParaRPr/>
            </a:p>
          </p:txBody>
        </p:sp>
      </p:grpSp>
      <p:grpSp>
        <p:nvGrpSpPr>
          <p:cNvPr id="97" name="Google Shape;97;p15"/>
          <p:cNvGrpSpPr/>
          <p:nvPr/>
        </p:nvGrpSpPr>
        <p:grpSpPr>
          <a:xfrm>
            <a:off x="4002645" y="3350036"/>
            <a:ext cx="1836736" cy="1827445"/>
            <a:chOff x="3431967" y="4616900"/>
            <a:chExt cx="1836736" cy="1827445"/>
          </a:xfrm>
        </p:grpSpPr>
        <p:sp>
          <p:nvSpPr>
            <p:cNvPr id="98" name="Google Shape;98;p15"/>
            <p:cNvSpPr txBox="1"/>
            <p:nvPr/>
          </p:nvSpPr>
          <p:spPr>
            <a:xfrm>
              <a:off x="3431967" y="5788254"/>
              <a:ext cx="1836736" cy="65609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760"/>
                <a:buFont typeface="Arial"/>
                <a:buNone/>
              </a:pPr>
              <a:r>
                <a:rPr b="1" i="0" lang="en-US" sz="1600" u="none" cap="none" strike="noStrike">
                  <a:solidFill>
                    <a:schemeClr val="dk1"/>
                  </a:solidFill>
                  <a:latin typeface="Arial"/>
                  <a:ea typeface="Arial"/>
                  <a:cs typeface="Arial"/>
                  <a:sym typeface="Arial"/>
                </a:rPr>
                <a:t>Creates pride </a:t>
              </a:r>
              <a:br>
                <a:rPr b="1" i="0" lang="en-US" sz="1600" u="none" cap="none" strike="noStrike">
                  <a:solidFill>
                    <a:schemeClr val="dk1"/>
                  </a:solidFill>
                  <a:latin typeface="Arial"/>
                  <a:ea typeface="Arial"/>
                  <a:cs typeface="Arial"/>
                  <a:sym typeface="Arial"/>
                </a:rPr>
              </a:br>
              <a:r>
                <a:rPr b="1" i="0" lang="en-US" sz="1600" u="none" cap="none" strike="noStrike">
                  <a:solidFill>
                    <a:schemeClr val="dk1"/>
                  </a:solidFill>
                  <a:latin typeface="Arial"/>
                  <a:ea typeface="Arial"/>
                  <a:cs typeface="Arial"/>
                  <a:sym typeface="Arial"/>
                </a:rPr>
                <a:t>in the workplace!</a:t>
              </a:r>
              <a:endParaRPr/>
            </a:p>
          </p:txBody>
        </p:sp>
        <p:pic>
          <p:nvPicPr>
            <p:cNvPr descr="pride" id="99" name="Google Shape;99;p15"/>
            <p:cNvPicPr preferRelativeResize="0"/>
            <p:nvPr/>
          </p:nvPicPr>
          <p:blipFill rotWithShape="1">
            <a:blip r:embed="rId4">
              <a:alphaModFix/>
            </a:blip>
            <a:srcRect b="0" l="0" r="0" t="0"/>
            <a:stretch/>
          </p:blipFill>
          <p:spPr>
            <a:xfrm>
              <a:off x="3985314" y="4616900"/>
              <a:ext cx="1129435" cy="1052513"/>
            </a:xfrm>
            <a:prstGeom prst="rect">
              <a:avLst/>
            </a:prstGeom>
            <a:noFill/>
            <a:ln>
              <a:noFill/>
            </a:ln>
          </p:spPr>
        </p:pic>
      </p:grpSp>
      <p:grpSp>
        <p:nvGrpSpPr>
          <p:cNvPr id="100" name="Google Shape;100;p15"/>
          <p:cNvGrpSpPr/>
          <p:nvPr/>
        </p:nvGrpSpPr>
        <p:grpSpPr>
          <a:xfrm>
            <a:off x="863970" y="1101695"/>
            <a:ext cx="1926731" cy="2342149"/>
            <a:chOff x="863970" y="1101695"/>
            <a:chExt cx="1926731" cy="2342149"/>
          </a:xfrm>
        </p:grpSpPr>
        <p:pic>
          <p:nvPicPr>
            <p:cNvPr descr="clock" id="101" name="Google Shape;101;p15"/>
            <p:cNvPicPr preferRelativeResize="0"/>
            <p:nvPr/>
          </p:nvPicPr>
          <p:blipFill rotWithShape="1">
            <a:blip r:embed="rId5">
              <a:alphaModFix/>
            </a:blip>
            <a:srcRect b="0" l="0" r="0" t="0"/>
            <a:stretch/>
          </p:blipFill>
          <p:spPr>
            <a:xfrm>
              <a:off x="1048421" y="1101695"/>
              <a:ext cx="1465262" cy="1465263"/>
            </a:xfrm>
            <a:prstGeom prst="rect">
              <a:avLst/>
            </a:prstGeom>
            <a:noFill/>
            <a:ln>
              <a:noFill/>
            </a:ln>
          </p:spPr>
        </p:pic>
        <p:sp>
          <p:nvSpPr>
            <p:cNvPr id="102" name="Google Shape;102;p15"/>
            <p:cNvSpPr txBox="1"/>
            <p:nvPr/>
          </p:nvSpPr>
          <p:spPr>
            <a:xfrm>
              <a:off x="863970" y="2608680"/>
              <a:ext cx="1926731" cy="83516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760"/>
                <a:buFont typeface="Arial"/>
                <a:buNone/>
              </a:pPr>
              <a:r>
                <a:rPr b="1" i="0" lang="en-US" sz="1600" u="none" cap="none" strike="noStrike">
                  <a:solidFill>
                    <a:schemeClr val="dk1"/>
                  </a:solidFill>
                  <a:latin typeface="Arial"/>
                  <a:ea typeface="Arial"/>
                  <a:cs typeface="Arial"/>
                  <a:sym typeface="Arial"/>
                </a:rPr>
                <a:t>Reduces the time </a:t>
              </a:r>
              <a:r>
                <a:rPr i="0" lang="en-US" sz="1600" u="none" cap="none" strike="noStrike">
                  <a:solidFill>
                    <a:schemeClr val="dk1"/>
                  </a:solidFill>
                  <a:latin typeface="Arial"/>
                  <a:ea typeface="Arial"/>
                  <a:cs typeface="Arial"/>
                  <a:sym typeface="Arial"/>
                </a:rPr>
                <a:t>looking</a:t>
              </a:r>
              <a:r>
                <a:rPr i="0" lang="en-US" sz="1600" u="none" cap="none" strike="noStrike">
                  <a:solidFill>
                    <a:schemeClr val="dk1"/>
                  </a:solidFill>
                  <a:latin typeface="Arial"/>
                  <a:ea typeface="Arial"/>
                  <a:cs typeface="Arial"/>
                  <a:sym typeface="Arial"/>
                </a:rPr>
                <a:t> for tools and equipment</a:t>
              </a:r>
              <a:endParaRPr i="0" sz="1600" u="none" cap="none" strike="noStrike">
                <a:solidFill>
                  <a:schemeClr val="dk1"/>
                </a:solidFill>
                <a:latin typeface="Arial"/>
                <a:ea typeface="Arial"/>
                <a:cs typeface="Arial"/>
                <a:sym typeface="Arial"/>
              </a:endParaRPr>
            </a:p>
          </p:txBody>
        </p:sp>
      </p:grpSp>
      <p:pic>
        <p:nvPicPr>
          <p:cNvPr id="103" name="Google Shape;103;p15"/>
          <p:cNvPicPr preferRelativeResize="0"/>
          <p:nvPr/>
        </p:nvPicPr>
        <p:blipFill rotWithShape="1">
          <a:blip r:embed="rId6">
            <a:alphaModFix/>
          </a:blip>
          <a:srcRect b="0" l="0" r="0" t="7243"/>
          <a:stretch/>
        </p:blipFill>
        <p:spPr>
          <a:xfrm>
            <a:off x="3295199" y="144019"/>
            <a:ext cx="4094192" cy="32112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type="title"/>
          </p:nvPr>
        </p:nvSpPr>
        <p:spPr>
          <a:xfrm>
            <a:off x="447675" y="557213"/>
            <a:ext cx="8229600" cy="649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5S - Workplace Organization</a:t>
            </a:r>
            <a:endParaRPr/>
          </a:p>
        </p:txBody>
      </p:sp>
      <p:sp>
        <p:nvSpPr>
          <p:cNvPr id="111" name="Google Shape;111;p16"/>
          <p:cNvSpPr/>
          <p:nvPr/>
        </p:nvSpPr>
        <p:spPr>
          <a:xfrm>
            <a:off x="438150" y="1056369"/>
            <a:ext cx="7127272" cy="4308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rgbClr val="000000"/>
                </a:solidFill>
                <a:latin typeface="Arial"/>
                <a:ea typeface="Arial"/>
                <a:cs typeface="Arial"/>
                <a:sym typeface="Arial"/>
              </a:rPr>
              <a:t>“A place for everything and everything in its place!”</a:t>
            </a:r>
            <a:endParaRPr b="1" sz="2200">
              <a:solidFill>
                <a:srgbClr val="000000"/>
              </a:solidFill>
              <a:latin typeface="Arial"/>
              <a:ea typeface="Arial"/>
              <a:cs typeface="Arial"/>
              <a:sym typeface="Arial"/>
            </a:endParaRPr>
          </a:p>
        </p:txBody>
      </p:sp>
      <p:pic>
        <p:nvPicPr>
          <p:cNvPr descr="mod15slide5.png" id="112" name="Google Shape;112;p16"/>
          <p:cNvPicPr preferRelativeResize="0"/>
          <p:nvPr/>
        </p:nvPicPr>
        <p:blipFill rotWithShape="1">
          <a:blip r:embed="rId3">
            <a:alphaModFix/>
          </a:blip>
          <a:srcRect b="0" l="0" r="0" t="0"/>
          <a:stretch/>
        </p:blipFill>
        <p:spPr>
          <a:xfrm>
            <a:off x="499788" y="1551871"/>
            <a:ext cx="6547117" cy="51663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47675" y="557213"/>
            <a:ext cx="8229600" cy="6492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5S</a:t>
            </a:r>
            <a:r>
              <a:rPr b="0" i="0" lang="en-US" sz="3200" u="none" cap="none" strike="noStrike">
                <a:solidFill>
                  <a:schemeClr val="lt1"/>
                </a:solidFill>
                <a:latin typeface="Arial"/>
                <a:ea typeface="Arial"/>
                <a:cs typeface="Arial"/>
                <a:sym typeface="Arial"/>
              </a:rPr>
              <a:t> </a:t>
            </a:r>
            <a:r>
              <a:rPr b="0" i="0" lang="en-US" sz="3200" u="none" cap="none" strike="noStrike">
                <a:solidFill>
                  <a:srgbClr val="0D485C"/>
                </a:solidFill>
                <a:latin typeface="Arial"/>
                <a:ea typeface="Arial"/>
                <a:cs typeface="Arial"/>
                <a:sym typeface="Arial"/>
              </a:rPr>
              <a:t>-</a:t>
            </a:r>
            <a:r>
              <a:rPr b="0" i="0" lang="en-US" sz="3200" u="none" cap="none" strike="noStrike">
                <a:solidFill>
                  <a:schemeClr val="lt1"/>
                </a:solidFill>
                <a:latin typeface="Arial"/>
                <a:ea typeface="Arial"/>
                <a:cs typeface="Arial"/>
                <a:sym typeface="Arial"/>
              </a:rPr>
              <a:t> </a:t>
            </a:r>
            <a:r>
              <a:rPr b="1" i="0" lang="en-US" sz="3200" u="none" cap="none" strike="noStrike">
                <a:solidFill>
                  <a:srgbClr val="0D485C"/>
                </a:solidFill>
                <a:latin typeface="Arial"/>
                <a:ea typeface="Arial"/>
                <a:cs typeface="Arial"/>
                <a:sym typeface="Arial"/>
              </a:rPr>
              <a:t>Process</a:t>
            </a:r>
            <a:endParaRPr/>
          </a:p>
        </p:txBody>
      </p:sp>
      <p:sp>
        <p:nvSpPr>
          <p:cNvPr id="120" name="Google Shape;120;p17"/>
          <p:cNvSpPr/>
          <p:nvPr/>
        </p:nvSpPr>
        <p:spPr>
          <a:xfrm>
            <a:off x="4073525" y="1738313"/>
            <a:ext cx="3663950" cy="178510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200">
                <a:solidFill>
                  <a:schemeClr val="dk1"/>
                </a:solidFill>
                <a:latin typeface="Arial"/>
                <a:ea typeface="Arial"/>
                <a:cs typeface="Arial"/>
                <a:sym typeface="Arial"/>
              </a:rPr>
              <a:t>5S is the first step in continuous improvement</a:t>
            </a:r>
            <a:endParaRPr/>
          </a:p>
          <a:p>
            <a:pPr indent="0" lvl="0" marL="0" marR="0" rtl="0" algn="l">
              <a:spcBef>
                <a:spcPts val="0"/>
              </a:spcBef>
              <a:spcAft>
                <a:spcPts val="0"/>
              </a:spcAft>
              <a:buNone/>
            </a:pPr>
            <a:r>
              <a:t/>
            </a:r>
            <a:endParaRPr b="1" sz="2200">
              <a:solidFill>
                <a:schemeClr val="dk1"/>
              </a:solidFill>
              <a:latin typeface="Arial"/>
              <a:ea typeface="Arial"/>
              <a:cs typeface="Arial"/>
              <a:sym typeface="Arial"/>
            </a:endParaRPr>
          </a:p>
          <a:p>
            <a:pPr indent="0" lvl="0" marL="0" marR="0" rtl="0" algn="l">
              <a:spcBef>
                <a:spcPts val="0"/>
              </a:spcBef>
              <a:spcAft>
                <a:spcPts val="0"/>
              </a:spcAft>
              <a:buNone/>
            </a:pPr>
            <a:r>
              <a:rPr b="1" lang="en-US" sz="2200">
                <a:solidFill>
                  <a:schemeClr val="dk1"/>
                </a:solidFill>
                <a:latin typeface="Arial"/>
                <a:ea typeface="Arial"/>
                <a:cs typeface="Arial"/>
                <a:sym typeface="Arial"/>
              </a:rPr>
              <a:t>It promotes stabilization and variation reduction</a:t>
            </a:r>
            <a:endParaRPr b="1" sz="2200">
              <a:solidFill>
                <a:schemeClr val="dk1"/>
              </a:solidFill>
              <a:latin typeface="Arial"/>
              <a:ea typeface="Arial"/>
              <a:cs typeface="Arial"/>
              <a:sym typeface="Arial"/>
            </a:endParaRPr>
          </a:p>
        </p:txBody>
      </p:sp>
      <p:pic>
        <p:nvPicPr>
          <p:cNvPr descr="5shorizontals.png" id="121" name="Google Shape;121;p17"/>
          <p:cNvPicPr preferRelativeResize="0"/>
          <p:nvPr/>
        </p:nvPicPr>
        <p:blipFill rotWithShape="1">
          <a:blip r:embed="rId3">
            <a:alphaModFix/>
          </a:blip>
          <a:srcRect b="0" l="0" r="0" t="0"/>
          <a:stretch/>
        </p:blipFill>
        <p:spPr>
          <a:xfrm>
            <a:off x="706438" y="1341438"/>
            <a:ext cx="2341562" cy="474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 calcmode="lin" valueType="num">
                                      <p:cBhvr additive="base">
                                        <p:cTn dur="500"/>
                                        <p:tgtEl>
                                          <p:spTgt spid="12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 calcmode="lin" valueType="num">
                                      <p:cBhvr additive="base">
                                        <p:cTn dur="500"/>
                                        <p:tgtEl>
                                          <p:spTgt spid="12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 calcmode="lin" valueType="num">
                                      <p:cBhvr additive="base">
                                        <p:cTn dur="500"/>
                                        <p:tgtEl>
                                          <p:spTgt spid="120">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sortBins" id="128" name="Google Shape;128;p18"/>
          <p:cNvPicPr preferRelativeResize="0"/>
          <p:nvPr/>
        </p:nvPicPr>
        <p:blipFill rotWithShape="1">
          <a:blip r:embed="rId3">
            <a:alphaModFix/>
          </a:blip>
          <a:srcRect b="0" l="0" r="0" t="0"/>
          <a:stretch/>
        </p:blipFill>
        <p:spPr>
          <a:xfrm>
            <a:off x="555625" y="1311275"/>
            <a:ext cx="3168650" cy="3032125"/>
          </a:xfrm>
          <a:prstGeom prst="rect">
            <a:avLst/>
          </a:prstGeom>
          <a:noFill/>
          <a:ln>
            <a:noFill/>
          </a:ln>
        </p:spPr>
      </p:pic>
      <p:sp>
        <p:nvSpPr>
          <p:cNvPr id="129" name="Google Shape;129;p18"/>
          <p:cNvSpPr txBox="1"/>
          <p:nvPr>
            <p:ph idx="1" type="body"/>
          </p:nvPr>
        </p:nvSpPr>
        <p:spPr>
          <a:xfrm>
            <a:off x="3937006" y="1908176"/>
            <a:ext cx="4227513" cy="15317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3200"/>
              <a:buFont typeface="Arial"/>
              <a:buNone/>
            </a:pPr>
            <a:r>
              <a:rPr b="1" i="0" lang="en-US" sz="3200" u="none" cap="none" strike="noStrike">
                <a:solidFill>
                  <a:srgbClr val="0D485C"/>
                </a:solidFill>
                <a:latin typeface="Arial"/>
                <a:ea typeface="Arial"/>
                <a:cs typeface="Arial"/>
                <a:sym typeface="Arial"/>
              </a:rPr>
              <a:t>Sort</a:t>
            </a:r>
            <a:endParaRPr/>
          </a:p>
          <a:p>
            <a:pPr indent="0" lvl="0" marL="0" marR="0" rtl="0" algn="l">
              <a:spcBef>
                <a:spcPts val="440"/>
              </a:spcBef>
              <a:spcAft>
                <a:spcPts val="0"/>
              </a:spcAft>
              <a:buClr>
                <a:schemeClr val="lt2"/>
              </a:buClr>
              <a:buSzPts val="2200"/>
              <a:buFont typeface="Arial"/>
              <a:buNone/>
            </a:pPr>
            <a:r>
              <a:rPr b="0" i="0" lang="en-US" sz="2200" u="none" cap="none" strike="noStrike">
                <a:solidFill>
                  <a:schemeClr val="dk1"/>
                </a:solidFill>
                <a:latin typeface="Arial"/>
                <a:ea typeface="Arial"/>
                <a:cs typeface="Arial"/>
                <a:sym typeface="Arial"/>
              </a:rPr>
              <a:t>What is not needed, sort through, then sort out</a:t>
            </a:r>
            <a:endParaRPr b="1" i="0" sz="2200" u="none" cap="none" strike="noStrike">
              <a:solidFill>
                <a:schemeClr val="dk1"/>
              </a:solidFill>
              <a:latin typeface="Arial"/>
              <a:ea typeface="Arial"/>
              <a:cs typeface="Arial"/>
              <a:sym typeface="Arial"/>
            </a:endParaRPr>
          </a:p>
        </p:txBody>
      </p:sp>
      <p:sp>
        <p:nvSpPr>
          <p:cNvPr id="130" name="Google Shape;130;p18"/>
          <p:cNvSpPr/>
          <p:nvPr/>
        </p:nvSpPr>
        <p:spPr>
          <a:xfrm>
            <a:off x="4005941" y="3290892"/>
            <a:ext cx="3037114"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“When in doubt,</a:t>
            </a:r>
            <a:endParaRPr/>
          </a:p>
          <a:p>
            <a:pPr indent="0" lvl="0" marL="0" marR="0" rtl="0" algn="l">
              <a:spcBef>
                <a:spcPts val="0"/>
              </a:spcBef>
              <a:spcAft>
                <a:spcPts val="0"/>
              </a:spcAft>
              <a:buClr>
                <a:schemeClr val="dk1"/>
              </a:buClr>
              <a:buSzPts val="2200"/>
              <a:buFont typeface="Arial"/>
              <a:buNone/>
            </a:pPr>
            <a:r>
              <a:rPr b="1" lang="en-US" sz="2200">
                <a:solidFill>
                  <a:schemeClr val="dk1"/>
                </a:solidFill>
                <a:latin typeface="Arial"/>
                <a:ea typeface="Arial"/>
                <a:cs typeface="Arial"/>
                <a:sym typeface="Arial"/>
              </a:rPr>
              <a:t>throw it out!”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anim calcmode="lin" valueType="num">
                                      <p:cBhvr additive="base">
                                        <p:cTn dur="500"/>
                                        <p:tgtEl>
                                          <p:spTgt spid="12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anim calcmode="lin" valueType="num">
                                      <p:cBhvr additive="base">
                                        <p:cTn dur="500"/>
                                        <p:tgtEl>
                                          <p:spTgt spid="12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Sort Guidelines</a:t>
            </a:r>
            <a:endParaRPr/>
          </a:p>
        </p:txBody>
      </p:sp>
      <p:pic>
        <p:nvPicPr>
          <p:cNvPr descr="module15_page08.png" id="137" name="Google Shape;137;p19"/>
          <p:cNvPicPr preferRelativeResize="0"/>
          <p:nvPr/>
        </p:nvPicPr>
        <p:blipFill rotWithShape="1">
          <a:blip r:embed="rId3">
            <a:alphaModFix/>
          </a:blip>
          <a:srcRect b="0" l="0" r="0" t="0"/>
          <a:stretch/>
        </p:blipFill>
        <p:spPr>
          <a:xfrm>
            <a:off x="604596" y="1269545"/>
            <a:ext cx="7379223" cy="5059690"/>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mod15dkbg" id="142" name="Google Shape;142;p20"/>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43" name="Google Shape;143;p20"/>
          <p:cNvSpPr txBox="1"/>
          <p:nvPr>
            <p:ph type="title"/>
          </p:nvPr>
        </p:nvSpPr>
        <p:spPr>
          <a:xfrm>
            <a:off x="447675" y="557213"/>
            <a:ext cx="8229600" cy="6492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D485C"/>
                </a:solidFill>
                <a:latin typeface="Arial"/>
                <a:ea typeface="Arial"/>
                <a:cs typeface="Arial"/>
                <a:sym typeface="Arial"/>
              </a:rPr>
              <a:t>Sort Examples</a:t>
            </a:r>
            <a:endParaRPr/>
          </a:p>
        </p:txBody>
      </p:sp>
      <p:pic>
        <p:nvPicPr>
          <p:cNvPr descr="IMG_0793" id="144" name="Google Shape;144;p20"/>
          <p:cNvPicPr preferRelativeResize="0"/>
          <p:nvPr>
            <p:ph idx="1" type="body"/>
          </p:nvPr>
        </p:nvPicPr>
        <p:blipFill rotWithShape="1">
          <a:blip r:embed="rId4">
            <a:alphaModFix/>
          </a:blip>
          <a:srcRect b="0" l="0" r="0" t="0"/>
          <a:stretch/>
        </p:blipFill>
        <p:spPr>
          <a:xfrm>
            <a:off x="3943350" y="3852863"/>
            <a:ext cx="3200400" cy="2286000"/>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descr="IMG_0290" id="145" name="Google Shape;145;p20"/>
          <p:cNvPicPr preferRelativeResize="0"/>
          <p:nvPr/>
        </p:nvPicPr>
        <p:blipFill rotWithShape="1">
          <a:blip r:embed="rId5">
            <a:alphaModFix/>
          </a:blip>
          <a:srcRect b="0" l="0" r="0" t="0"/>
          <a:stretch/>
        </p:blipFill>
        <p:spPr>
          <a:xfrm>
            <a:off x="541338" y="1246188"/>
            <a:ext cx="3200400" cy="2286000"/>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descr="IMG_0295" id="146" name="Google Shape;146;p20"/>
          <p:cNvPicPr preferRelativeResize="0"/>
          <p:nvPr/>
        </p:nvPicPr>
        <p:blipFill rotWithShape="1">
          <a:blip r:embed="rId6">
            <a:alphaModFix/>
          </a:blip>
          <a:srcRect b="0" l="0" r="0" t="0"/>
          <a:stretch/>
        </p:blipFill>
        <p:spPr>
          <a:xfrm>
            <a:off x="3943350" y="1241425"/>
            <a:ext cx="3200400" cy="2281238"/>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pic>
        <p:nvPicPr>
          <p:cNvPr descr="IMG_0298" id="147" name="Google Shape;147;p20"/>
          <p:cNvPicPr preferRelativeResize="0"/>
          <p:nvPr/>
        </p:nvPicPr>
        <p:blipFill rotWithShape="1">
          <a:blip r:embed="rId7">
            <a:alphaModFix/>
          </a:blip>
          <a:srcRect b="0" l="0" r="0" t="0"/>
          <a:stretch/>
        </p:blipFill>
        <p:spPr>
          <a:xfrm>
            <a:off x="541338" y="3854450"/>
            <a:ext cx="3200400" cy="2286000"/>
          </a:xfrm>
          <a:prstGeom prst="rect">
            <a:avLst/>
          </a:prstGeom>
          <a:noFill/>
          <a:ln cap="flat" cmpd="sng" w="12700">
            <a:solidFill>
              <a:srgbClr val="BBE0E3"/>
            </a:solidFill>
            <a:prstDash val="solid"/>
            <a:miter lim="800000"/>
            <a:headEnd len="sm" w="sm" type="none"/>
            <a:tailEnd len="sm" w="sm" type="none"/>
          </a:ln>
          <a:effectLst>
            <a:outerShdw blurRad="50800" rotWithShape="0" algn="tl" dir="2700000" dist="381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1_Background">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